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80"/>
  </p:notesMasterIdLst>
  <p:sldIdLst>
    <p:sldId id="256" r:id="rId2"/>
    <p:sldId id="388" r:id="rId3"/>
    <p:sldId id="433" r:id="rId4"/>
    <p:sldId id="297" r:id="rId5"/>
    <p:sldId id="434" r:id="rId6"/>
    <p:sldId id="416" r:id="rId7"/>
    <p:sldId id="408" r:id="rId8"/>
    <p:sldId id="421" r:id="rId9"/>
    <p:sldId id="410" r:id="rId10"/>
    <p:sldId id="418" r:id="rId11"/>
    <p:sldId id="389" r:id="rId12"/>
    <p:sldId id="263" r:id="rId13"/>
    <p:sldId id="264" r:id="rId14"/>
    <p:sldId id="265" r:id="rId15"/>
    <p:sldId id="435" r:id="rId16"/>
    <p:sldId id="266" r:id="rId17"/>
    <p:sldId id="267" r:id="rId18"/>
    <p:sldId id="268" r:id="rId19"/>
    <p:sldId id="332" r:id="rId20"/>
    <p:sldId id="259" r:id="rId21"/>
    <p:sldId id="333" r:id="rId22"/>
    <p:sldId id="334" r:id="rId23"/>
    <p:sldId id="335" r:id="rId24"/>
    <p:sldId id="336" r:id="rId25"/>
    <p:sldId id="337" r:id="rId26"/>
    <p:sldId id="338" r:id="rId27"/>
    <p:sldId id="339" r:id="rId28"/>
    <p:sldId id="340" r:id="rId29"/>
    <p:sldId id="341" r:id="rId30"/>
    <p:sldId id="342" r:id="rId31"/>
    <p:sldId id="390" r:id="rId32"/>
    <p:sldId id="293" r:id="rId33"/>
    <p:sldId id="400" r:id="rId34"/>
    <p:sldId id="412" r:id="rId35"/>
    <p:sldId id="413" r:id="rId36"/>
    <p:sldId id="427" r:id="rId37"/>
    <p:sldId id="279" r:id="rId38"/>
    <p:sldId id="288" r:id="rId39"/>
    <p:sldId id="428" r:id="rId40"/>
    <p:sldId id="289" r:id="rId41"/>
    <p:sldId id="291" r:id="rId42"/>
    <p:sldId id="429" r:id="rId43"/>
    <p:sldId id="308" r:id="rId44"/>
    <p:sldId id="311" r:id="rId45"/>
    <p:sldId id="312" r:id="rId46"/>
    <p:sldId id="316" r:id="rId47"/>
    <p:sldId id="314" r:id="rId48"/>
    <p:sldId id="326" r:id="rId49"/>
    <p:sldId id="327" r:id="rId50"/>
    <p:sldId id="422" r:id="rId51"/>
    <p:sldId id="260" r:id="rId52"/>
    <p:sldId id="261" r:id="rId53"/>
    <p:sldId id="262" r:id="rId54"/>
    <p:sldId id="403" r:id="rId55"/>
    <p:sldId id="405" r:id="rId56"/>
    <p:sldId id="437" r:id="rId57"/>
    <p:sldId id="436" r:id="rId58"/>
    <p:sldId id="406" r:id="rId59"/>
    <p:sldId id="423" r:id="rId60"/>
    <p:sldId id="424" r:id="rId61"/>
    <p:sldId id="425" r:id="rId62"/>
    <p:sldId id="426" r:id="rId63"/>
    <p:sldId id="411" r:id="rId64"/>
    <p:sldId id="283" r:id="rId65"/>
    <p:sldId id="430" r:id="rId66"/>
    <p:sldId id="285" r:id="rId67"/>
    <p:sldId id="438" r:id="rId68"/>
    <p:sldId id="439" r:id="rId69"/>
    <p:sldId id="414" r:id="rId70"/>
    <p:sldId id="368" r:id="rId71"/>
    <p:sldId id="369" r:id="rId72"/>
    <p:sldId id="372" r:id="rId73"/>
    <p:sldId id="431" r:id="rId74"/>
    <p:sldId id="441" r:id="rId75"/>
    <p:sldId id="371" r:id="rId76"/>
    <p:sldId id="442" r:id="rId77"/>
    <p:sldId id="363" r:id="rId78"/>
    <p:sldId id="362" r:id="rId79"/>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72"/>
      </p:cViewPr>
      <p:guideLst>
        <p:guide orient="horz" pos="288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6848"/>
          </a:xfrm>
          <a:prstGeom prst="rect">
            <a:avLst/>
          </a:prstGeom>
        </p:spPr>
        <p:txBody>
          <a:bodyPr vert="horz" lIns="99075" tIns="49538" rIns="99075" bIns="49538" rtlCol="0"/>
          <a:lstStyle>
            <a:lvl1pPr algn="l">
              <a:defRPr sz="1300"/>
            </a:lvl1pPr>
          </a:lstStyle>
          <a:p>
            <a:endParaRPr lang="en-IN"/>
          </a:p>
        </p:txBody>
      </p:sp>
      <p:sp>
        <p:nvSpPr>
          <p:cNvPr id="3" name="Date Placeholder 2"/>
          <p:cNvSpPr>
            <a:spLocks noGrp="1"/>
          </p:cNvSpPr>
          <p:nvPr>
            <p:ph type="dt" idx="1"/>
          </p:nvPr>
        </p:nvSpPr>
        <p:spPr>
          <a:xfrm>
            <a:off x="5797838" y="0"/>
            <a:ext cx="4434999" cy="356848"/>
          </a:xfrm>
          <a:prstGeom prst="rect">
            <a:avLst/>
          </a:prstGeom>
        </p:spPr>
        <p:txBody>
          <a:bodyPr vert="horz" lIns="99075" tIns="49538" rIns="99075" bIns="49538" rtlCol="0"/>
          <a:lstStyle>
            <a:lvl1pPr algn="r">
              <a:defRPr sz="1300"/>
            </a:lvl1pPr>
          </a:lstStyle>
          <a:p>
            <a:fld id="{70A2A50C-734C-401E-954F-8F71BAB1437F}" type="datetimeFigureOut">
              <a:rPr lang="en-IN" smtClean="0"/>
              <a:pPr/>
              <a:t>15-09-2023</a:t>
            </a:fld>
            <a:endParaRPr lang="en-IN"/>
          </a:p>
        </p:txBody>
      </p:sp>
      <p:sp>
        <p:nvSpPr>
          <p:cNvPr id="4" name="Slide Image Placeholder 3"/>
          <p:cNvSpPr>
            <a:spLocks noGrp="1" noRot="1" noChangeAspect="1"/>
          </p:cNvSpPr>
          <p:nvPr>
            <p:ph type="sldImg" idx="2"/>
          </p:nvPr>
        </p:nvSpPr>
        <p:spPr>
          <a:xfrm>
            <a:off x="2984500" y="887413"/>
            <a:ext cx="4265613" cy="2398712"/>
          </a:xfrm>
          <a:prstGeom prst="rect">
            <a:avLst/>
          </a:prstGeom>
          <a:noFill/>
          <a:ln w="12700">
            <a:solidFill>
              <a:prstClr val="black"/>
            </a:solidFill>
          </a:ln>
        </p:spPr>
        <p:txBody>
          <a:bodyPr vert="horz" lIns="99075" tIns="49538" rIns="99075" bIns="49538" rtlCol="0" anchor="ctr"/>
          <a:lstStyle/>
          <a:p>
            <a:endParaRPr lang="en-IN"/>
          </a:p>
        </p:txBody>
      </p:sp>
      <p:sp>
        <p:nvSpPr>
          <p:cNvPr id="5" name="Notes Placeholder 4"/>
          <p:cNvSpPr>
            <a:spLocks noGrp="1"/>
          </p:cNvSpPr>
          <p:nvPr>
            <p:ph type="body" sz="quarter" idx="3"/>
          </p:nvPr>
        </p:nvSpPr>
        <p:spPr>
          <a:xfrm>
            <a:off x="1023462" y="3418831"/>
            <a:ext cx="8187690" cy="2797224"/>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747216"/>
            <a:ext cx="4434999" cy="356847"/>
          </a:xfrm>
          <a:prstGeom prst="rect">
            <a:avLst/>
          </a:prstGeom>
        </p:spPr>
        <p:txBody>
          <a:bodyPr vert="horz" lIns="99075" tIns="49538" rIns="99075" bIns="49538" rtlCol="0" anchor="b"/>
          <a:lstStyle>
            <a:lvl1pPr algn="l">
              <a:defRPr sz="1300"/>
            </a:lvl1pPr>
          </a:lstStyle>
          <a:p>
            <a:endParaRPr lang="en-IN"/>
          </a:p>
        </p:txBody>
      </p:sp>
      <p:sp>
        <p:nvSpPr>
          <p:cNvPr id="7" name="Slide Number Placeholder 6"/>
          <p:cNvSpPr>
            <a:spLocks noGrp="1"/>
          </p:cNvSpPr>
          <p:nvPr>
            <p:ph type="sldNum" sz="quarter" idx="5"/>
          </p:nvPr>
        </p:nvSpPr>
        <p:spPr>
          <a:xfrm>
            <a:off x="5797838" y="6747216"/>
            <a:ext cx="4434999" cy="356847"/>
          </a:xfrm>
          <a:prstGeom prst="rect">
            <a:avLst/>
          </a:prstGeom>
        </p:spPr>
        <p:txBody>
          <a:bodyPr vert="horz" lIns="99075" tIns="49538" rIns="99075" bIns="49538" rtlCol="0" anchor="b"/>
          <a:lstStyle>
            <a:lvl1pPr algn="r">
              <a:defRPr sz="1300"/>
            </a:lvl1pPr>
          </a:lstStyle>
          <a:p>
            <a:fld id="{7A4A414D-4513-4F37-900D-25A7E3A43090}" type="slidenum">
              <a:rPr lang="en-IN" smtClean="0"/>
              <a:pPr/>
              <a:t>‹#›</a:t>
            </a:fld>
            <a:endParaRPr lang="en-IN"/>
          </a:p>
        </p:txBody>
      </p:sp>
    </p:spTree>
    <p:extLst>
      <p:ext uri="{BB962C8B-B14F-4D97-AF65-F5344CB8AC3E}">
        <p14:creationId xmlns:p14="http://schemas.microsoft.com/office/powerpoint/2010/main" val="227452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1038" y="709613"/>
            <a:ext cx="6315075" cy="3552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6C13AC-3E6B-4770-941D-23386E4F0999}" type="slidenum">
              <a:rPr lang="en-US" smtClean="0"/>
              <a:pPr/>
              <a:t>38</a:t>
            </a:fld>
            <a:endParaRPr lang="en-US"/>
          </a:p>
        </p:txBody>
      </p:sp>
    </p:spTree>
    <p:extLst>
      <p:ext uri="{BB962C8B-B14F-4D97-AF65-F5344CB8AC3E}">
        <p14:creationId xmlns:p14="http://schemas.microsoft.com/office/powerpoint/2010/main" val="132021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1038" y="709613"/>
            <a:ext cx="6315075" cy="3552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6C13AC-3E6B-4770-941D-23386E4F0999}" type="slidenum">
              <a:rPr lang="en-US" smtClean="0"/>
              <a:pPr/>
              <a:t>39</a:t>
            </a:fld>
            <a:endParaRPr lang="en-US"/>
          </a:p>
        </p:txBody>
      </p:sp>
    </p:spTree>
    <p:extLst>
      <p:ext uri="{BB962C8B-B14F-4D97-AF65-F5344CB8AC3E}">
        <p14:creationId xmlns:p14="http://schemas.microsoft.com/office/powerpoint/2010/main" val="321133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1038" y="709613"/>
            <a:ext cx="6315075" cy="3552825"/>
          </a:xfrm>
        </p:spPr>
      </p:sp>
      <p:sp>
        <p:nvSpPr>
          <p:cNvPr id="3" name="Notes Placeholder 2"/>
          <p:cNvSpPr>
            <a:spLocks noGrp="1"/>
          </p:cNvSpPr>
          <p:nvPr>
            <p:ph type="body" idx="1"/>
          </p:nvPr>
        </p:nvSpPr>
        <p:spPr/>
        <p:txBody>
          <a:bodyPr>
            <a:normAutofit/>
          </a:bodyPr>
          <a:lstStyle/>
          <a:p>
            <a:r>
              <a:rPr lang="en-US" dirty="0"/>
              <a:t>Number</a:t>
            </a:r>
            <a:r>
              <a:rPr lang="en-US" baseline="0" dirty="0"/>
              <a:t> of single sensors have been arranged linearly in-line to form a strip as shown in above fig.</a:t>
            </a:r>
            <a:r>
              <a:rPr lang="en-US" sz="1300" dirty="0"/>
              <a:t> The strip provides imaging elements in one direction. Motion perpendicular to the strip provides imaging in the other direction, as shown in Fig. 2.14(a).</a:t>
            </a:r>
          </a:p>
          <a:p>
            <a:r>
              <a:rPr lang="en-US" sz="1300" dirty="0"/>
              <a:t>    Sensor strips mounted in a ring configuration are used in medical and industrial imaging to obtain cross-sectional (“slice”) images of 3-D objects, as Fig. 2.14(b) shows. A rotating X-ray source provides illumination and the sensors opposite the source collect the X-ray energy that passes through the object (the sensors obviously have to be sensitive to X-ray energy). This is the basis for medical and industrial computerized axial tomography (CAT) imaging, magnetic resonance imaging (MRI) and positron emission tomography (PET).</a:t>
            </a:r>
          </a:p>
          <a:p>
            <a:r>
              <a:rPr lang="en-US" sz="1300" dirty="0"/>
              <a:t>the output of the sensors must be processed by reconstruction algorithms whose objective is to transform the sensed data into meaningful cross-sectional images .</a:t>
            </a:r>
            <a:endParaRPr lang="en-US" dirty="0"/>
          </a:p>
        </p:txBody>
      </p:sp>
      <p:sp>
        <p:nvSpPr>
          <p:cNvPr id="4" name="Slide Number Placeholder 3"/>
          <p:cNvSpPr>
            <a:spLocks noGrp="1"/>
          </p:cNvSpPr>
          <p:nvPr>
            <p:ph type="sldNum" sz="quarter" idx="10"/>
          </p:nvPr>
        </p:nvSpPr>
        <p:spPr/>
        <p:txBody>
          <a:bodyPr/>
          <a:lstStyle/>
          <a:p>
            <a:fld id="{436C13AC-3E6B-4770-941D-23386E4F0999}" type="slidenum">
              <a:rPr lang="en-US" smtClean="0"/>
              <a:pPr/>
              <a:t>40</a:t>
            </a:fld>
            <a:endParaRPr lang="en-US"/>
          </a:p>
        </p:txBody>
      </p:sp>
    </p:spTree>
    <p:extLst>
      <p:ext uri="{BB962C8B-B14F-4D97-AF65-F5344CB8AC3E}">
        <p14:creationId xmlns:p14="http://schemas.microsoft.com/office/powerpoint/2010/main" val="323162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1038" y="709613"/>
            <a:ext cx="6315075" cy="3552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6C13AC-3E6B-4770-941D-23386E4F0999}" type="slidenum">
              <a:rPr lang="en-US" smtClean="0"/>
              <a:pPr/>
              <a:t>41</a:t>
            </a:fld>
            <a:endParaRPr lang="en-US"/>
          </a:p>
        </p:txBody>
      </p:sp>
    </p:spTree>
    <p:extLst>
      <p:ext uri="{BB962C8B-B14F-4D97-AF65-F5344CB8AC3E}">
        <p14:creationId xmlns:p14="http://schemas.microsoft.com/office/powerpoint/2010/main" val="405866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1038" y="709613"/>
            <a:ext cx="6315075" cy="3552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6C13AC-3E6B-4770-941D-23386E4F0999}" type="slidenum">
              <a:rPr lang="en-US" smtClean="0"/>
              <a:pPr/>
              <a:t>46</a:t>
            </a:fld>
            <a:endParaRPr lang="en-US"/>
          </a:p>
        </p:txBody>
      </p:sp>
    </p:spTree>
    <p:extLst>
      <p:ext uri="{BB962C8B-B14F-4D97-AF65-F5344CB8AC3E}">
        <p14:creationId xmlns:p14="http://schemas.microsoft.com/office/powerpoint/2010/main" val="99183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72CE-252F-9812-8156-479384CE73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2290D3-2F68-B70D-896D-B3DDA22DC8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A0B61C-7BB9-6863-8F30-EA3727EDF0EB}"/>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5" name="Footer Placeholder 4">
            <a:extLst>
              <a:ext uri="{FF2B5EF4-FFF2-40B4-BE49-F238E27FC236}">
                <a16:creationId xmlns:a16="http://schemas.microsoft.com/office/drawing/2014/main" id="{0BE610E2-8309-2077-27DE-1CD6C7FE1122}"/>
              </a:ext>
            </a:extLst>
          </p:cNvPr>
          <p:cNvSpPr>
            <a:spLocks noGrp="1"/>
          </p:cNvSpPr>
          <p:nvPr>
            <p:ph type="ftr" sz="quarter" idx="11"/>
          </p:nvPr>
        </p:nvSpPr>
        <p:spPr/>
        <p:txBody>
          <a:body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32F1BA5D-9277-AD21-3541-F0B35475D5F3}"/>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149909942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E5E7-B3B6-E163-0E4B-DC5B948151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C06814-E0ED-11C0-E862-3BA7785F01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5169A6-3324-2363-AB64-BC80235FE03B}"/>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5" name="Footer Placeholder 4">
            <a:extLst>
              <a:ext uri="{FF2B5EF4-FFF2-40B4-BE49-F238E27FC236}">
                <a16:creationId xmlns:a16="http://schemas.microsoft.com/office/drawing/2014/main" id="{26BA7811-C0CB-65D8-CA90-E91393EAE2E4}"/>
              </a:ext>
            </a:extLst>
          </p:cNvPr>
          <p:cNvSpPr>
            <a:spLocks noGrp="1"/>
          </p:cNvSpPr>
          <p:nvPr>
            <p:ph type="ftr" sz="quarter" idx="11"/>
          </p:nvPr>
        </p:nvSpPr>
        <p:spPr/>
        <p:txBody>
          <a:body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6B61644D-7FDB-897E-88D6-453773D4CDF9}"/>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17296075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641B67-20DF-A998-51AF-1716603BB2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E3CA00-61B6-4C97-DA6A-C499AA9EA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CB0B18-76B3-0C0F-297F-E03414F461F5}"/>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5" name="Footer Placeholder 4">
            <a:extLst>
              <a:ext uri="{FF2B5EF4-FFF2-40B4-BE49-F238E27FC236}">
                <a16:creationId xmlns:a16="http://schemas.microsoft.com/office/drawing/2014/main" id="{AF2DC792-982B-9984-AA3A-4E9960018C6A}"/>
              </a:ext>
            </a:extLst>
          </p:cNvPr>
          <p:cNvSpPr>
            <a:spLocks noGrp="1"/>
          </p:cNvSpPr>
          <p:nvPr>
            <p:ph type="ftr" sz="quarter" idx="11"/>
          </p:nvPr>
        </p:nvSpPr>
        <p:spPr/>
        <p:txBody>
          <a:body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D570D566-53F9-289B-E39A-1811928EFC21}"/>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34111110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154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GB"/>
              <a:t>Unit-I-Digital Image Processing  by Dr. N. Subhash Chandra</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923FC9-28C7-488A-A937-A443AD3EF017}" type="datetime1">
              <a:rPr lang="en-US" smtClean="0"/>
              <a:t>9/15/2023</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Cambria"/>
                <a:cs typeface="Cambria"/>
              </a:defRPr>
            </a:lvl1p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32008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B0B0-DC24-3E40-44FB-80074FF704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6BAF1E-C8E9-73AE-6219-8152A2DE3E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A17318-0F32-600F-D49E-563747EB37BC}"/>
              </a:ext>
            </a:extLst>
          </p:cNvPr>
          <p:cNvSpPr>
            <a:spLocks noGrp="1"/>
          </p:cNvSpPr>
          <p:nvPr>
            <p:ph type="dt" sz="half" idx="10"/>
          </p:nvPr>
        </p:nvSpPr>
        <p:spPr/>
        <p:txBody>
          <a:bodyPr/>
          <a:lstStyle/>
          <a:p>
            <a:fld id="{BABC1EEF-E2D6-41F0-9CC8-9696DE7BD001}" type="datetime1">
              <a:rPr lang="en-US" smtClean="0"/>
              <a:t>9/15/2023</a:t>
            </a:fld>
            <a:endParaRPr lang="en-US"/>
          </a:p>
        </p:txBody>
      </p:sp>
      <p:sp>
        <p:nvSpPr>
          <p:cNvPr id="5" name="Footer Placeholder 4">
            <a:extLst>
              <a:ext uri="{FF2B5EF4-FFF2-40B4-BE49-F238E27FC236}">
                <a16:creationId xmlns:a16="http://schemas.microsoft.com/office/drawing/2014/main" id="{AA651910-839C-8D53-5272-D52E1AD5CB91}"/>
              </a:ext>
            </a:extLst>
          </p:cNvPr>
          <p:cNvSpPr>
            <a:spLocks noGrp="1"/>
          </p:cNvSpPr>
          <p:nvPr>
            <p:ph type="ftr" sz="quarter" idx="11"/>
          </p:nvPr>
        </p:nvSpPr>
        <p:spPr/>
        <p:txBody>
          <a:body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CDBEE09D-83F6-D585-C7ED-E6641451B0E6}"/>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250944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705A-6D1E-E050-6A5C-8C6E01900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10070C-A58E-D867-5EC4-E43CDCBC1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140C6A-3B78-03B4-B664-65849E74D9F6}"/>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5" name="Footer Placeholder 4">
            <a:extLst>
              <a:ext uri="{FF2B5EF4-FFF2-40B4-BE49-F238E27FC236}">
                <a16:creationId xmlns:a16="http://schemas.microsoft.com/office/drawing/2014/main" id="{AEE0CEC7-0964-7B30-B864-496E3C998507}"/>
              </a:ext>
            </a:extLst>
          </p:cNvPr>
          <p:cNvSpPr>
            <a:spLocks noGrp="1"/>
          </p:cNvSpPr>
          <p:nvPr>
            <p:ph type="ftr" sz="quarter" idx="11"/>
          </p:nvPr>
        </p:nvSpPr>
        <p:spPr/>
        <p:txBody>
          <a:body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D23F44B7-02D2-772D-FA9C-C1A263323F02}"/>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4132951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A863-A25A-7F68-651A-2D2BE955EF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94F4F3-4D9D-5417-9EEB-E550DDDA5C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35BB4B-8ED6-9FEF-BC7E-426FD16924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91B47D-DABD-526B-36DE-E0DFB28D4D24}"/>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6" name="Footer Placeholder 5">
            <a:extLst>
              <a:ext uri="{FF2B5EF4-FFF2-40B4-BE49-F238E27FC236}">
                <a16:creationId xmlns:a16="http://schemas.microsoft.com/office/drawing/2014/main" id="{38CFF3CC-19DC-8B13-80FE-8F306600AF92}"/>
              </a:ext>
            </a:extLst>
          </p:cNvPr>
          <p:cNvSpPr>
            <a:spLocks noGrp="1"/>
          </p:cNvSpPr>
          <p:nvPr>
            <p:ph type="ftr" sz="quarter" idx="11"/>
          </p:nvPr>
        </p:nvSpPr>
        <p:spPr/>
        <p:txBody>
          <a:bodyPr/>
          <a:lstStyle/>
          <a:p>
            <a:r>
              <a:rPr lang="en-GB"/>
              <a:t>Unit-I-Digital Image Processing  by Dr. N. Subhash Chandra</a:t>
            </a:r>
          </a:p>
        </p:txBody>
      </p:sp>
      <p:sp>
        <p:nvSpPr>
          <p:cNvPr id="7" name="Slide Number Placeholder 6">
            <a:extLst>
              <a:ext uri="{FF2B5EF4-FFF2-40B4-BE49-F238E27FC236}">
                <a16:creationId xmlns:a16="http://schemas.microsoft.com/office/drawing/2014/main" id="{8862FD12-72F1-D516-2C16-87435ADB4188}"/>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15925915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63BC-8170-08CF-6CCE-E6142A4D14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5B332-22CD-51D5-091E-12601A60A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D82B6-1F30-3D32-731D-D53761D0AB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2FB44C-4901-413D-88FB-348125DFF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2CA95-13AA-4A9D-AE29-87A250E713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3A1F72-56C7-3621-83D8-5AF5DF7A185B}"/>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8" name="Footer Placeholder 7">
            <a:extLst>
              <a:ext uri="{FF2B5EF4-FFF2-40B4-BE49-F238E27FC236}">
                <a16:creationId xmlns:a16="http://schemas.microsoft.com/office/drawing/2014/main" id="{FAE3099D-3460-E511-5A63-A2CB2885AE40}"/>
              </a:ext>
            </a:extLst>
          </p:cNvPr>
          <p:cNvSpPr>
            <a:spLocks noGrp="1"/>
          </p:cNvSpPr>
          <p:nvPr>
            <p:ph type="ftr" sz="quarter" idx="11"/>
          </p:nvPr>
        </p:nvSpPr>
        <p:spPr/>
        <p:txBody>
          <a:bodyPr/>
          <a:lstStyle/>
          <a:p>
            <a:r>
              <a:rPr lang="en-GB"/>
              <a:t>Unit-I-Digital Image Processing  by Dr. N. Subhash Chandra</a:t>
            </a:r>
          </a:p>
        </p:txBody>
      </p:sp>
      <p:sp>
        <p:nvSpPr>
          <p:cNvPr id="9" name="Slide Number Placeholder 8">
            <a:extLst>
              <a:ext uri="{FF2B5EF4-FFF2-40B4-BE49-F238E27FC236}">
                <a16:creationId xmlns:a16="http://schemas.microsoft.com/office/drawing/2014/main" id="{C89E5ED0-5D18-6300-50E7-892026F6192A}"/>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27601230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EF0B-80B0-E9B0-F0D4-9839DBB8E1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B9BDDD-3DA4-09C5-9645-9A6C7AB853D2}"/>
              </a:ext>
            </a:extLst>
          </p:cNvPr>
          <p:cNvSpPr>
            <a:spLocks noGrp="1"/>
          </p:cNvSpPr>
          <p:nvPr>
            <p:ph type="dt" sz="half" idx="10"/>
          </p:nvPr>
        </p:nvSpPr>
        <p:spPr/>
        <p:txBody>
          <a:bodyPr/>
          <a:lstStyle/>
          <a:p>
            <a:fld id="{CB365F32-5163-4354-AEC7-4139B62E8310}" type="datetime1">
              <a:rPr lang="en-US" smtClean="0"/>
              <a:t>9/15/2023</a:t>
            </a:fld>
            <a:endParaRPr lang="en-US"/>
          </a:p>
        </p:txBody>
      </p:sp>
      <p:sp>
        <p:nvSpPr>
          <p:cNvPr id="4" name="Footer Placeholder 3">
            <a:extLst>
              <a:ext uri="{FF2B5EF4-FFF2-40B4-BE49-F238E27FC236}">
                <a16:creationId xmlns:a16="http://schemas.microsoft.com/office/drawing/2014/main" id="{E3D371C7-3F2F-B0B6-10A0-9FF91EC69D38}"/>
              </a:ext>
            </a:extLst>
          </p:cNvPr>
          <p:cNvSpPr>
            <a:spLocks noGrp="1"/>
          </p:cNvSpPr>
          <p:nvPr>
            <p:ph type="ftr" sz="quarter" idx="11"/>
          </p:nvPr>
        </p:nvSpPr>
        <p:spPr/>
        <p:txBody>
          <a:bodyPr/>
          <a:lstStyle/>
          <a:p>
            <a:r>
              <a:rPr lang="en-GB"/>
              <a:t>Unit-I-Digital Image Processing  by Dr. N. Subhash Chandra</a:t>
            </a:r>
          </a:p>
        </p:txBody>
      </p:sp>
      <p:sp>
        <p:nvSpPr>
          <p:cNvPr id="5" name="Slide Number Placeholder 4">
            <a:extLst>
              <a:ext uri="{FF2B5EF4-FFF2-40B4-BE49-F238E27FC236}">
                <a16:creationId xmlns:a16="http://schemas.microsoft.com/office/drawing/2014/main" id="{2EEC7466-24C8-F7E2-EBDD-7451D6C786CC}"/>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169410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7BA5C0-EBFD-3B65-20D1-62660EE92336}"/>
              </a:ext>
            </a:extLst>
          </p:cNvPr>
          <p:cNvSpPr>
            <a:spLocks noGrp="1"/>
          </p:cNvSpPr>
          <p:nvPr>
            <p:ph type="dt" sz="half" idx="10"/>
          </p:nvPr>
        </p:nvSpPr>
        <p:spPr/>
        <p:txBody>
          <a:bodyPr/>
          <a:lstStyle/>
          <a:p>
            <a:fld id="{C7E6B21B-D8F2-4D02-A162-2CA367863092}" type="datetime1">
              <a:rPr lang="en-US" smtClean="0"/>
              <a:t>9/15/2023</a:t>
            </a:fld>
            <a:endParaRPr lang="en-US"/>
          </a:p>
        </p:txBody>
      </p:sp>
      <p:sp>
        <p:nvSpPr>
          <p:cNvPr id="3" name="Footer Placeholder 2">
            <a:extLst>
              <a:ext uri="{FF2B5EF4-FFF2-40B4-BE49-F238E27FC236}">
                <a16:creationId xmlns:a16="http://schemas.microsoft.com/office/drawing/2014/main" id="{2884F8F0-5889-A0D6-1E6E-BC38ECBE6C42}"/>
              </a:ext>
            </a:extLst>
          </p:cNvPr>
          <p:cNvSpPr>
            <a:spLocks noGrp="1"/>
          </p:cNvSpPr>
          <p:nvPr>
            <p:ph type="ftr" sz="quarter" idx="11"/>
          </p:nvPr>
        </p:nvSpPr>
        <p:spPr/>
        <p:txBody>
          <a:bodyPr/>
          <a:lstStyle/>
          <a:p>
            <a:r>
              <a:rPr lang="en-GB"/>
              <a:t>Unit-I-Digital Image Processing  by Dr. N. Subhash Chandra</a:t>
            </a:r>
          </a:p>
        </p:txBody>
      </p:sp>
      <p:sp>
        <p:nvSpPr>
          <p:cNvPr id="4" name="Slide Number Placeholder 3">
            <a:extLst>
              <a:ext uri="{FF2B5EF4-FFF2-40B4-BE49-F238E27FC236}">
                <a16:creationId xmlns:a16="http://schemas.microsoft.com/office/drawing/2014/main" id="{F82AB621-6918-487F-859A-6BDCB221B317}"/>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340578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9D263-1F04-1A61-AEAC-10FF688EF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33455B-F9C4-14DE-9E91-4BA296AC4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0A625C-AD37-D6D8-AA7E-D56CAD2F5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8EBC49-9B3A-FCE9-D1A5-A3008BE9618A}"/>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6" name="Footer Placeholder 5">
            <a:extLst>
              <a:ext uri="{FF2B5EF4-FFF2-40B4-BE49-F238E27FC236}">
                <a16:creationId xmlns:a16="http://schemas.microsoft.com/office/drawing/2014/main" id="{E8AED835-4FF9-9A60-1718-A76BFE606201}"/>
              </a:ext>
            </a:extLst>
          </p:cNvPr>
          <p:cNvSpPr>
            <a:spLocks noGrp="1"/>
          </p:cNvSpPr>
          <p:nvPr>
            <p:ph type="ftr" sz="quarter" idx="11"/>
          </p:nvPr>
        </p:nvSpPr>
        <p:spPr/>
        <p:txBody>
          <a:bodyPr/>
          <a:lstStyle/>
          <a:p>
            <a:r>
              <a:rPr lang="en-GB"/>
              <a:t>Unit-I-Digital Image Processing  by Dr. N. Subhash Chandra</a:t>
            </a:r>
          </a:p>
        </p:txBody>
      </p:sp>
      <p:sp>
        <p:nvSpPr>
          <p:cNvPr id="7" name="Slide Number Placeholder 6">
            <a:extLst>
              <a:ext uri="{FF2B5EF4-FFF2-40B4-BE49-F238E27FC236}">
                <a16:creationId xmlns:a16="http://schemas.microsoft.com/office/drawing/2014/main" id="{307D9803-D460-2344-7BE4-26BA8253E05D}"/>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39763109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A9A6-D567-410E-38AB-420A0979E1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43C35D-200E-BF41-3F1B-3CB59571EF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037990A-7EC6-0C97-4326-E7F0BB6E9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00D18-C0E0-A046-6063-B560EEFCACDD}"/>
              </a:ext>
            </a:extLst>
          </p:cNvPr>
          <p:cNvSpPr>
            <a:spLocks noGrp="1"/>
          </p:cNvSpPr>
          <p:nvPr>
            <p:ph type="dt" sz="half" idx="10"/>
          </p:nvPr>
        </p:nvSpPr>
        <p:spPr/>
        <p:txBody>
          <a:bodyPr/>
          <a:lstStyle/>
          <a:p>
            <a:fld id="{D8286BB3-79B5-4937-9720-2D09DBF396EA}" type="datetime1">
              <a:rPr lang="en-US" smtClean="0"/>
              <a:t>9/15/2023</a:t>
            </a:fld>
            <a:endParaRPr lang="en-US"/>
          </a:p>
        </p:txBody>
      </p:sp>
      <p:sp>
        <p:nvSpPr>
          <p:cNvPr id="6" name="Footer Placeholder 5">
            <a:extLst>
              <a:ext uri="{FF2B5EF4-FFF2-40B4-BE49-F238E27FC236}">
                <a16:creationId xmlns:a16="http://schemas.microsoft.com/office/drawing/2014/main" id="{25DEC248-CB18-2262-AEBF-D57AF6846545}"/>
              </a:ext>
            </a:extLst>
          </p:cNvPr>
          <p:cNvSpPr>
            <a:spLocks noGrp="1"/>
          </p:cNvSpPr>
          <p:nvPr>
            <p:ph type="ftr" sz="quarter" idx="11"/>
          </p:nvPr>
        </p:nvSpPr>
        <p:spPr/>
        <p:txBody>
          <a:bodyPr/>
          <a:lstStyle/>
          <a:p>
            <a:r>
              <a:rPr lang="en-GB"/>
              <a:t>Unit-I-Digital Image Processing  by Dr. N. Subhash Chandra</a:t>
            </a:r>
          </a:p>
        </p:txBody>
      </p:sp>
      <p:sp>
        <p:nvSpPr>
          <p:cNvPr id="7" name="Slide Number Placeholder 6">
            <a:extLst>
              <a:ext uri="{FF2B5EF4-FFF2-40B4-BE49-F238E27FC236}">
                <a16:creationId xmlns:a16="http://schemas.microsoft.com/office/drawing/2014/main" id="{F518D84F-1282-9025-EF31-3CACEE3327B6}"/>
              </a:ext>
            </a:extLst>
          </p:cNvPr>
          <p:cNvSpPr>
            <a:spLocks noGrp="1"/>
          </p:cNvSpPr>
          <p:nvPr>
            <p:ph type="sldNum" sz="quarter" idx="12"/>
          </p:nvPr>
        </p:nvSpPr>
        <p:spPr/>
        <p:txBody>
          <a:body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41532352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D81CE2-6754-DEB2-323B-7641D7101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7D69CE-5A8E-270A-DDB9-DAD08D4248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A858BE-29D2-3A35-3A78-448943724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86BB3-79B5-4937-9720-2D09DBF396EA}" type="datetime1">
              <a:rPr lang="en-US" smtClean="0"/>
              <a:t>9/15/2023</a:t>
            </a:fld>
            <a:endParaRPr lang="en-US"/>
          </a:p>
        </p:txBody>
      </p:sp>
      <p:sp>
        <p:nvSpPr>
          <p:cNvPr id="5" name="Footer Placeholder 4">
            <a:extLst>
              <a:ext uri="{FF2B5EF4-FFF2-40B4-BE49-F238E27FC236}">
                <a16:creationId xmlns:a16="http://schemas.microsoft.com/office/drawing/2014/main" id="{8F720A76-B7AB-F99A-09AB-E89D1FD323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Unit-I-Digital Image Processing  by Dr. N. Subhash Chandra</a:t>
            </a:r>
          </a:p>
        </p:txBody>
      </p:sp>
      <p:sp>
        <p:nvSpPr>
          <p:cNvPr id="6" name="Slide Number Placeholder 5">
            <a:extLst>
              <a:ext uri="{FF2B5EF4-FFF2-40B4-BE49-F238E27FC236}">
                <a16:creationId xmlns:a16="http://schemas.microsoft.com/office/drawing/2014/main" id="{A15D39A9-C180-72DF-7BDA-6AED7DB1D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38100"/>
            <a:fld id="{81D60167-4931-47E6-BA6A-407CBD079E47}" type="slidenum">
              <a:rPr lang="en-IN" smtClean="0"/>
              <a:pPr marL="38100"/>
              <a:t>‹#›</a:t>
            </a:fld>
            <a:endParaRPr lang="en-IN" dirty="0"/>
          </a:p>
        </p:txBody>
      </p:sp>
    </p:spTree>
    <p:extLst>
      <p:ext uri="{BB962C8B-B14F-4D97-AF65-F5344CB8AC3E}">
        <p14:creationId xmlns:p14="http://schemas.microsoft.com/office/powerpoint/2010/main" val="129863826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techtarget.com/whatis/definition/RGB-red-green-and-blu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38016" y="768096"/>
            <a:ext cx="4347972" cy="582167"/>
          </a:xfrm>
          <a:prstGeom prst="rect">
            <a:avLst/>
          </a:prstGeom>
        </p:spPr>
      </p:pic>
      <p:sp>
        <p:nvSpPr>
          <p:cNvPr id="6" name="object 6"/>
          <p:cNvSpPr txBox="1"/>
          <p:nvPr/>
        </p:nvSpPr>
        <p:spPr>
          <a:xfrm>
            <a:off x="4147567" y="869442"/>
            <a:ext cx="3898265" cy="886781"/>
          </a:xfrm>
          <a:prstGeom prst="rect">
            <a:avLst/>
          </a:prstGeom>
        </p:spPr>
        <p:txBody>
          <a:bodyPr vert="horz" wrap="square" lIns="0" tIns="12065" rIns="0" bIns="0" rtlCol="0">
            <a:spAutoFit/>
          </a:bodyPr>
          <a:lstStyle/>
          <a:p>
            <a:pPr marL="12700">
              <a:spcBef>
                <a:spcPts val="95"/>
              </a:spcBef>
            </a:pPr>
            <a:r>
              <a:rPr sz="2800" spc="-10" dirty="0">
                <a:latin typeface="Tahoma"/>
                <a:cs typeface="Tahoma"/>
              </a:rPr>
              <a:t>Digital</a:t>
            </a:r>
            <a:r>
              <a:rPr sz="2800" spc="-20" dirty="0">
                <a:latin typeface="Tahoma"/>
                <a:cs typeface="Tahoma"/>
              </a:rPr>
              <a:t> </a:t>
            </a:r>
            <a:r>
              <a:rPr sz="2800" spc="-5" dirty="0">
                <a:latin typeface="Tahoma"/>
                <a:cs typeface="Tahoma"/>
              </a:rPr>
              <a:t>Image Processing</a:t>
            </a:r>
            <a:endParaRPr lang="en-GB" sz="2800" spc="-5" dirty="0">
              <a:latin typeface="Tahoma"/>
              <a:cs typeface="Tahoma"/>
            </a:endParaRPr>
          </a:p>
          <a:p>
            <a:pPr marL="12700">
              <a:spcBef>
                <a:spcPts val="95"/>
              </a:spcBef>
            </a:pPr>
            <a:endParaRPr sz="2800" dirty="0">
              <a:latin typeface="Tahoma"/>
              <a:cs typeface="Tahoma"/>
            </a:endParaRPr>
          </a:p>
        </p:txBody>
      </p:sp>
      <p:sp>
        <p:nvSpPr>
          <p:cNvPr id="9" name="Slide Number Placeholder 8">
            <a:extLst>
              <a:ext uri="{FF2B5EF4-FFF2-40B4-BE49-F238E27FC236}">
                <a16:creationId xmlns:a16="http://schemas.microsoft.com/office/drawing/2014/main" id="{478899AE-1281-1D24-16E7-5F1443A415FD}"/>
              </a:ext>
            </a:extLst>
          </p:cNvPr>
          <p:cNvSpPr>
            <a:spLocks noGrp="1"/>
          </p:cNvSpPr>
          <p:nvPr>
            <p:ph type="sldNum" sz="quarter" idx="12"/>
          </p:nvPr>
        </p:nvSpPr>
        <p:spPr/>
        <p:txBody>
          <a:bodyPr/>
          <a:lstStyle/>
          <a:p>
            <a:pPr marL="38100"/>
            <a:fld id="{81D60167-4931-47E6-BA6A-407CBD079E47}" type="slidenum">
              <a:rPr lang="en-IN" smtClean="0"/>
              <a:pPr marL="38100"/>
              <a:t>1</a:t>
            </a:fld>
            <a:endParaRPr lang="en-IN" dirty="0"/>
          </a:p>
        </p:txBody>
      </p:sp>
      <p:sp>
        <p:nvSpPr>
          <p:cNvPr id="3" name="Title 1">
            <a:extLst>
              <a:ext uri="{FF2B5EF4-FFF2-40B4-BE49-F238E27FC236}">
                <a16:creationId xmlns:a16="http://schemas.microsoft.com/office/drawing/2014/main" id="{F506A29D-F502-8561-A85E-128C1D0B0A85}"/>
              </a:ext>
            </a:extLst>
          </p:cNvPr>
          <p:cNvSpPr txBox="1">
            <a:spLocks/>
          </p:cNvSpPr>
          <p:nvPr/>
        </p:nvSpPr>
        <p:spPr>
          <a:xfrm>
            <a:off x="2135560" y="2936557"/>
            <a:ext cx="9753599" cy="49244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Verdana" panose="020B0604030504040204" pitchFamily="34" charset="0"/>
                <a:ea typeface="Calibri" panose="020F0502020204030204" pitchFamily="34" charset="0"/>
                <a:cs typeface="Verdana" panose="020B0604030504040204" pitchFamily="34" charset="0"/>
              </a:rPr>
              <a:t>Unit I – Digital Image Fundamentals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33A87F-4D1F-9666-AAFB-84F7CFBEF9CF}"/>
              </a:ext>
            </a:extLst>
          </p:cNvPr>
          <p:cNvSpPr txBox="1"/>
          <p:nvPr/>
        </p:nvSpPr>
        <p:spPr>
          <a:xfrm>
            <a:off x="263352" y="836712"/>
            <a:ext cx="7488832" cy="6186309"/>
          </a:xfrm>
          <a:prstGeom prst="rect">
            <a:avLst/>
          </a:prstGeom>
          <a:noFill/>
        </p:spPr>
        <p:txBody>
          <a:bodyPr wrap="square">
            <a:spAutoFit/>
          </a:bodyPr>
          <a:lstStyle/>
          <a:p>
            <a:pPr algn="just"/>
            <a:r>
              <a:rPr lang="en-GB" dirty="0"/>
              <a:t>There are three types of computerized processes in the processing of image </a:t>
            </a:r>
          </a:p>
          <a:p>
            <a:pPr algn="just"/>
            <a:endParaRPr lang="en-GB" dirty="0"/>
          </a:p>
          <a:p>
            <a:pPr algn="just"/>
            <a:r>
              <a:rPr lang="en-GB" b="1" dirty="0"/>
              <a:t>Low level Process: </a:t>
            </a:r>
            <a:r>
              <a:rPr lang="en-GB" dirty="0"/>
              <a:t>These involve primitive operations such as image processing to reduce noise, contrast enhancement and image sharpening. These kinds of processes are characterized by fact the both inputs and output are images.</a:t>
            </a:r>
          </a:p>
          <a:p>
            <a:pPr algn="just"/>
            <a:r>
              <a:rPr lang="en-GB" b="1" spc="-5" dirty="0">
                <a:solidFill>
                  <a:srgbClr val="339933"/>
                </a:solidFill>
                <a:latin typeface="Tahoma"/>
                <a:cs typeface="Tahoma"/>
              </a:rPr>
              <a:t>low-level:</a:t>
            </a:r>
            <a:r>
              <a:rPr lang="en-GB" b="1" spc="-25" dirty="0">
                <a:solidFill>
                  <a:srgbClr val="339933"/>
                </a:solidFill>
                <a:latin typeface="Tahoma"/>
                <a:cs typeface="Tahoma"/>
              </a:rPr>
              <a:t> </a:t>
            </a:r>
            <a:r>
              <a:rPr lang="en-GB" b="1" spc="-5" dirty="0">
                <a:solidFill>
                  <a:srgbClr val="339933"/>
                </a:solidFill>
                <a:latin typeface="Tahoma"/>
                <a:cs typeface="Tahoma"/>
              </a:rPr>
              <a:t>inputs</a:t>
            </a:r>
            <a:r>
              <a:rPr lang="en-GB" b="1" dirty="0">
                <a:solidFill>
                  <a:srgbClr val="339933"/>
                </a:solidFill>
                <a:latin typeface="Tahoma"/>
                <a:cs typeface="Tahoma"/>
              </a:rPr>
              <a:t> and </a:t>
            </a:r>
            <a:r>
              <a:rPr lang="en-GB" b="1" spc="-10" dirty="0">
                <a:solidFill>
                  <a:srgbClr val="339933"/>
                </a:solidFill>
                <a:latin typeface="Tahoma"/>
                <a:cs typeface="Tahoma"/>
              </a:rPr>
              <a:t>outputs</a:t>
            </a:r>
            <a:r>
              <a:rPr lang="en-GB" b="1" spc="5" dirty="0">
                <a:solidFill>
                  <a:srgbClr val="339933"/>
                </a:solidFill>
                <a:latin typeface="Tahoma"/>
                <a:cs typeface="Tahoma"/>
              </a:rPr>
              <a:t> </a:t>
            </a:r>
            <a:r>
              <a:rPr lang="en-GB" b="1" dirty="0">
                <a:solidFill>
                  <a:srgbClr val="339933"/>
                </a:solidFill>
                <a:latin typeface="Tahoma"/>
                <a:cs typeface="Tahoma"/>
              </a:rPr>
              <a:t>are</a:t>
            </a:r>
            <a:r>
              <a:rPr lang="en-GB" b="1" spc="-15" dirty="0">
                <a:solidFill>
                  <a:srgbClr val="339933"/>
                </a:solidFill>
                <a:latin typeface="Tahoma"/>
                <a:cs typeface="Tahoma"/>
              </a:rPr>
              <a:t> </a:t>
            </a:r>
            <a:r>
              <a:rPr lang="en-GB" b="1" spc="-5" dirty="0">
                <a:solidFill>
                  <a:srgbClr val="339933"/>
                </a:solidFill>
                <a:latin typeface="Tahoma"/>
                <a:cs typeface="Tahoma"/>
              </a:rPr>
              <a:t>images</a:t>
            </a:r>
            <a:endParaRPr lang="en-GB" dirty="0">
              <a:latin typeface="Tahoma"/>
              <a:cs typeface="Tahoma"/>
            </a:endParaRPr>
          </a:p>
          <a:p>
            <a:pPr algn="just"/>
            <a:endParaRPr lang="en-GB" dirty="0"/>
          </a:p>
          <a:p>
            <a:pPr algn="just"/>
            <a:endParaRPr lang="en-GB" dirty="0"/>
          </a:p>
          <a:p>
            <a:pPr algn="just"/>
            <a:r>
              <a:rPr lang="en-GB" b="1" dirty="0"/>
              <a:t>Mid-level Image Processing:</a:t>
            </a:r>
            <a:r>
              <a:rPr lang="en-GB" dirty="0"/>
              <a:t> It involves tasks like segmentation, description of those objects to reduce them to a form suitable for computer processing, and classification of individual objects. The inputs to the process are generally images but outputs are attributes extracted from images.</a:t>
            </a:r>
          </a:p>
          <a:p>
            <a:pPr algn="just"/>
            <a:r>
              <a:rPr lang="en-GB" b="1" spc="-5" dirty="0">
                <a:solidFill>
                  <a:srgbClr val="339933"/>
                </a:solidFill>
                <a:latin typeface="Tahoma"/>
                <a:cs typeface="Tahoma"/>
              </a:rPr>
              <a:t>mid-level: outputs</a:t>
            </a:r>
            <a:r>
              <a:rPr lang="en-GB" b="1" spc="5" dirty="0">
                <a:solidFill>
                  <a:srgbClr val="339933"/>
                </a:solidFill>
                <a:latin typeface="Tahoma"/>
                <a:cs typeface="Tahoma"/>
              </a:rPr>
              <a:t> </a:t>
            </a:r>
            <a:r>
              <a:rPr lang="en-GB" b="1" dirty="0">
                <a:solidFill>
                  <a:srgbClr val="339933"/>
                </a:solidFill>
                <a:latin typeface="Tahoma"/>
                <a:cs typeface="Tahoma"/>
              </a:rPr>
              <a:t>are</a:t>
            </a:r>
            <a:r>
              <a:rPr lang="en-GB" b="1" spc="-10" dirty="0">
                <a:solidFill>
                  <a:srgbClr val="339933"/>
                </a:solidFill>
                <a:latin typeface="Tahoma"/>
                <a:cs typeface="Tahoma"/>
              </a:rPr>
              <a:t> </a:t>
            </a:r>
            <a:r>
              <a:rPr lang="en-GB" b="1" spc="-5" dirty="0">
                <a:solidFill>
                  <a:srgbClr val="339933"/>
                </a:solidFill>
                <a:latin typeface="Tahoma"/>
                <a:cs typeface="Tahoma"/>
              </a:rPr>
              <a:t>attributes</a:t>
            </a:r>
            <a:r>
              <a:rPr lang="en-GB" b="1" spc="10" dirty="0">
                <a:solidFill>
                  <a:srgbClr val="339933"/>
                </a:solidFill>
                <a:latin typeface="Tahoma"/>
                <a:cs typeface="Tahoma"/>
              </a:rPr>
              <a:t> </a:t>
            </a:r>
            <a:r>
              <a:rPr lang="en-GB" b="1" spc="-5" dirty="0">
                <a:solidFill>
                  <a:srgbClr val="339933"/>
                </a:solidFill>
                <a:latin typeface="Tahoma"/>
                <a:cs typeface="Tahoma"/>
              </a:rPr>
              <a:t>extracted</a:t>
            </a:r>
            <a:r>
              <a:rPr lang="en-GB" b="1" spc="10" dirty="0">
                <a:solidFill>
                  <a:srgbClr val="339933"/>
                </a:solidFill>
                <a:latin typeface="Tahoma"/>
                <a:cs typeface="Tahoma"/>
              </a:rPr>
              <a:t> </a:t>
            </a:r>
            <a:r>
              <a:rPr lang="en-GB" b="1" spc="-5" dirty="0">
                <a:solidFill>
                  <a:srgbClr val="339933"/>
                </a:solidFill>
                <a:latin typeface="Tahoma"/>
                <a:cs typeface="Tahoma"/>
              </a:rPr>
              <a:t>from</a:t>
            </a:r>
            <a:r>
              <a:rPr lang="en-GB" b="1" spc="-10" dirty="0">
                <a:solidFill>
                  <a:srgbClr val="339933"/>
                </a:solidFill>
                <a:latin typeface="Tahoma"/>
                <a:cs typeface="Tahoma"/>
              </a:rPr>
              <a:t> </a:t>
            </a:r>
            <a:r>
              <a:rPr lang="en-GB" b="1" spc="-5" dirty="0">
                <a:solidFill>
                  <a:srgbClr val="339933"/>
                </a:solidFill>
                <a:latin typeface="Tahoma"/>
                <a:cs typeface="Tahoma"/>
              </a:rPr>
              <a:t>input</a:t>
            </a:r>
            <a:r>
              <a:rPr lang="en-GB" b="1" spc="10" dirty="0">
                <a:solidFill>
                  <a:srgbClr val="339933"/>
                </a:solidFill>
                <a:latin typeface="Tahoma"/>
                <a:cs typeface="Tahoma"/>
              </a:rPr>
              <a:t> </a:t>
            </a:r>
            <a:r>
              <a:rPr lang="en-GB" b="1" spc="-5" dirty="0">
                <a:solidFill>
                  <a:srgbClr val="339933"/>
                </a:solidFill>
                <a:latin typeface="Tahoma"/>
                <a:cs typeface="Tahoma"/>
              </a:rPr>
              <a:t>images</a:t>
            </a:r>
            <a:endParaRPr lang="en-GB" dirty="0">
              <a:latin typeface="Tahoma"/>
              <a:cs typeface="Tahoma"/>
            </a:endParaRPr>
          </a:p>
          <a:p>
            <a:pPr algn="just"/>
            <a:endParaRPr lang="en-GB" dirty="0"/>
          </a:p>
          <a:p>
            <a:pPr algn="just"/>
            <a:endParaRPr lang="en-GB" dirty="0"/>
          </a:p>
          <a:p>
            <a:pPr algn="just"/>
            <a:r>
              <a:rPr lang="en-GB" b="1" dirty="0"/>
              <a:t>High level Processing:</a:t>
            </a:r>
            <a:r>
              <a:rPr lang="en-GB" dirty="0"/>
              <a:t> It involves “making sense” of an ensemble of recognized objects, as in image analysis, and performing the cognitive functions normally associated with vision.</a:t>
            </a:r>
          </a:p>
          <a:p>
            <a:pPr algn="just"/>
            <a:endParaRPr lang="en-GB" b="1" spc="-5" dirty="0">
              <a:solidFill>
                <a:srgbClr val="339933"/>
              </a:solidFill>
              <a:latin typeface="Tahoma"/>
              <a:cs typeface="Tahoma"/>
            </a:endParaRPr>
          </a:p>
          <a:p>
            <a:pPr algn="just"/>
            <a:r>
              <a:rPr lang="en-GB" b="1" spc="-5" dirty="0">
                <a:solidFill>
                  <a:srgbClr val="339933"/>
                </a:solidFill>
                <a:latin typeface="Tahoma"/>
                <a:cs typeface="Tahoma"/>
              </a:rPr>
              <a:t>high-lev</a:t>
            </a:r>
            <a:r>
              <a:rPr lang="en-GB" b="1" u="heavy" strike="sngStrike" spc="-5" dirty="0">
                <a:solidFill>
                  <a:srgbClr val="339933"/>
                </a:solidFill>
                <a:uFill>
                  <a:solidFill>
                    <a:srgbClr val="FFFDF7"/>
                  </a:solidFill>
                </a:uFill>
                <a:latin typeface="Tahoma"/>
                <a:cs typeface="Tahoma"/>
              </a:rPr>
              <a:t>e</a:t>
            </a:r>
            <a:r>
              <a:rPr lang="en-GB" b="1" spc="-5" dirty="0">
                <a:solidFill>
                  <a:srgbClr val="339933"/>
                </a:solidFill>
                <a:latin typeface="Tahoma"/>
                <a:cs typeface="Tahoma"/>
              </a:rPr>
              <a:t>l:</a:t>
            </a:r>
            <a:r>
              <a:rPr lang="en-GB" b="1" spc="-10" dirty="0">
                <a:solidFill>
                  <a:srgbClr val="339933"/>
                </a:solidFill>
                <a:latin typeface="Tahoma"/>
                <a:cs typeface="Tahoma"/>
              </a:rPr>
              <a:t> </a:t>
            </a:r>
            <a:r>
              <a:rPr lang="en-GB" b="1" dirty="0">
                <a:solidFill>
                  <a:srgbClr val="339933"/>
                </a:solidFill>
                <a:latin typeface="Tahoma"/>
                <a:cs typeface="Tahoma"/>
              </a:rPr>
              <a:t>an</a:t>
            </a:r>
            <a:r>
              <a:rPr lang="en-GB" b="1" spc="-15" dirty="0">
                <a:solidFill>
                  <a:srgbClr val="339933"/>
                </a:solidFill>
                <a:latin typeface="Tahoma"/>
                <a:cs typeface="Tahoma"/>
              </a:rPr>
              <a:t> </a:t>
            </a:r>
            <a:r>
              <a:rPr lang="en-GB" b="1" spc="-5" dirty="0">
                <a:solidFill>
                  <a:srgbClr val="339933"/>
                </a:solidFill>
                <a:latin typeface="Tahoma"/>
                <a:cs typeface="Tahoma"/>
              </a:rPr>
              <a:t>ensemble</a:t>
            </a:r>
            <a:r>
              <a:rPr lang="en-GB" b="1" spc="10" dirty="0">
                <a:solidFill>
                  <a:srgbClr val="339933"/>
                </a:solidFill>
                <a:latin typeface="Tahoma"/>
                <a:cs typeface="Tahoma"/>
              </a:rPr>
              <a:t> </a:t>
            </a:r>
            <a:r>
              <a:rPr lang="en-GB" b="1" spc="-5" dirty="0">
                <a:solidFill>
                  <a:srgbClr val="339933"/>
                </a:solidFill>
                <a:latin typeface="Tahoma"/>
                <a:cs typeface="Tahoma"/>
              </a:rPr>
              <a:t>of</a:t>
            </a:r>
            <a:r>
              <a:rPr lang="en-GB" b="1" spc="-15" dirty="0">
                <a:solidFill>
                  <a:srgbClr val="339933"/>
                </a:solidFill>
                <a:latin typeface="Tahoma"/>
                <a:cs typeface="Tahoma"/>
              </a:rPr>
              <a:t> </a:t>
            </a:r>
            <a:r>
              <a:rPr lang="en-GB" b="1" spc="-5" dirty="0">
                <a:solidFill>
                  <a:srgbClr val="339933"/>
                </a:solidFill>
                <a:latin typeface="Tahoma"/>
                <a:cs typeface="Tahoma"/>
              </a:rPr>
              <a:t>recognition</a:t>
            </a:r>
            <a:r>
              <a:rPr lang="en-GB" b="1" spc="5" dirty="0">
                <a:solidFill>
                  <a:srgbClr val="339933"/>
                </a:solidFill>
                <a:latin typeface="Tahoma"/>
                <a:cs typeface="Tahoma"/>
              </a:rPr>
              <a:t> </a:t>
            </a:r>
            <a:r>
              <a:rPr lang="en-GB" b="1" spc="-5" dirty="0">
                <a:solidFill>
                  <a:srgbClr val="339933"/>
                </a:solidFill>
                <a:latin typeface="Tahoma"/>
                <a:cs typeface="Tahoma"/>
              </a:rPr>
              <a:t>of</a:t>
            </a:r>
            <a:r>
              <a:rPr lang="en-GB" b="1" dirty="0">
                <a:solidFill>
                  <a:srgbClr val="339933"/>
                </a:solidFill>
                <a:latin typeface="Tahoma"/>
                <a:cs typeface="Tahoma"/>
              </a:rPr>
              <a:t> </a:t>
            </a:r>
            <a:r>
              <a:rPr lang="en-GB" b="1" spc="-5" dirty="0">
                <a:solidFill>
                  <a:srgbClr val="339933"/>
                </a:solidFill>
                <a:latin typeface="Tahoma"/>
                <a:cs typeface="Tahoma"/>
              </a:rPr>
              <a:t>individual</a:t>
            </a:r>
            <a:r>
              <a:rPr lang="en-GB" b="1" spc="-20" dirty="0">
                <a:solidFill>
                  <a:srgbClr val="339933"/>
                </a:solidFill>
                <a:latin typeface="Tahoma"/>
                <a:cs typeface="Tahoma"/>
              </a:rPr>
              <a:t> </a:t>
            </a:r>
            <a:r>
              <a:rPr lang="en-GB" b="1" spc="-5" dirty="0">
                <a:solidFill>
                  <a:srgbClr val="339933"/>
                </a:solidFill>
                <a:latin typeface="Tahoma"/>
                <a:cs typeface="Tahoma"/>
              </a:rPr>
              <a:t>objects</a:t>
            </a:r>
            <a:endParaRPr lang="en-GB" dirty="0">
              <a:latin typeface="Tahoma"/>
              <a:cs typeface="Tahoma"/>
            </a:endParaRPr>
          </a:p>
          <a:p>
            <a:pPr algn="just"/>
            <a:endParaRPr lang="en-GB" dirty="0"/>
          </a:p>
        </p:txBody>
      </p:sp>
      <p:sp>
        <p:nvSpPr>
          <p:cNvPr id="4" name="TextBox 3">
            <a:extLst>
              <a:ext uri="{FF2B5EF4-FFF2-40B4-BE49-F238E27FC236}">
                <a16:creationId xmlns:a16="http://schemas.microsoft.com/office/drawing/2014/main" id="{89592F36-36B2-BADC-2991-D2BA8A7143A4}"/>
              </a:ext>
            </a:extLst>
          </p:cNvPr>
          <p:cNvSpPr txBox="1"/>
          <p:nvPr/>
        </p:nvSpPr>
        <p:spPr>
          <a:xfrm>
            <a:off x="263352" y="116632"/>
            <a:ext cx="4070153" cy="523220"/>
          </a:xfrm>
          <a:prstGeom prst="rect">
            <a:avLst/>
          </a:prstGeom>
          <a:noFill/>
        </p:spPr>
        <p:txBody>
          <a:bodyPr wrap="none" rtlCol="0">
            <a:spAutoFit/>
          </a:bodyPr>
          <a:lstStyle/>
          <a:p>
            <a:r>
              <a:rPr lang="en-GB" sz="2800" b="1" dirty="0"/>
              <a:t>Types of processing image</a:t>
            </a:r>
            <a:endParaRPr lang="en-IN" sz="2800" b="1" dirty="0"/>
          </a:p>
        </p:txBody>
      </p:sp>
      <p:pic>
        <p:nvPicPr>
          <p:cNvPr id="2" name="Picture 1">
            <a:extLst>
              <a:ext uri="{FF2B5EF4-FFF2-40B4-BE49-F238E27FC236}">
                <a16:creationId xmlns:a16="http://schemas.microsoft.com/office/drawing/2014/main" id="{7334FE7C-C730-71A9-E24E-FB994F3D20E3}"/>
              </a:ext>
            </a:extLst>
          </p:cNvPr>
          <p:cNvPicPr>
            <a:picLocks noChangeAspect="1"/>
          </p:cNvPicPr>
          <p:nvPr/>
        </p:nvPicPr>
        <p:blipFill>
          <a:blip r:embed="rId2"/>
          <a:stretch>
            <a:fillRect/>
          </a:stretch>
        </p:blipFill>
        <p:spPr>
          <a:xfrm>
            <a:off x="7752184" y="116632"/>
            <a:ext cx="4362450" cy="2733675"/>
          </a:xfrm>
          <a:prstGeom prst="rect">
            <a:avLst/>
          </a:prstGeom>
        </p:spPr>
      </p:pic>
      <p:pic>
        <p:nvPicPr>
          <p:cNvPr id="5" name="Picture 4">
            <a:extLst>
              <a:ext uri="{FF2B5EF4-FFF2-40B4-BE49-F238E27FC236}">
                <a16:creationId xmlns:a16="http://schemas.microsoft.com/office/drawing/2014/main" id="{D3A52BD5-3082-0961-CC85-418505AAB7E5}"/>
              </a:ext>
            </a:extLst>
          </p:cNvPr>
          <p:cNvPicPr>
            <a:picLocks noChangeAspect="1"/>
          </p:cNvPicPr>
          <p:nvPr/>
        </p:nvPicPr>
        <p:blipFill>
          <a:blip r:embed="rId3"/>
          <a:stretch>
            <a:fillRect/>
          </a:stretch>
        </p:blipFill>
        <p:spPr>
          <a:xfrm>
            <a:off x="8201199" y="2996952"/>
            <a:ext cx="3913435" cy="3284016"/>
          </a:xfrm>
          <a:prstGeom prst="rect">
            <a:avLst/>
          </a:prstGeom>
        </p:spPr>
      </p:pic>
      <p:sp>
        <p:nvSpPr>
          <p:cNvPr id="7" name="Slide Number Placeholder 6">
            <a:extLst>
              <a:ext uri="{FF2B5EF4-FFF2-40B4-BE49-F238E27FC236}">
                <a16:creationId xmlns:a16="http://schemas.microsoft.com/office/drawing/2014/main" id="{DD7CD3BA-D312-6B6E-E8A2-57AB24B3CA93}"/>
              </a:ext>
            </a:extLst>
          </p:cNvPr>
          <p:cNvSpPr>
            <a:spLocks noGrp="1"/>
          </p:cNvSpPr>
          <p:nvPr>
            <p:ph type="sldNum" sz="quarter" idx="12"/>
          </p:nvPr>
        </p:nvSpPr>
        <p:spPr/>
        <p:txBody>
          <a:bodyPr/>
          <a:lstStyle/>
          <a:p>
            <a:pPr marL="38100"/>
            <a:fld id="{81D60167-4931-47E6-BA6A-407CBD079E47}" type="slidenum">
              <a:rPr lang="en-IN" smtClean="0"/>
              <a:pPr marL="38100"/>
              <a:t>10</a:t>
            </a:fld>
            <a:endParaRPr lang="en-IN" dirty="0"/>
          </a:p>
        </p:txBody>
      </p:sp>
    </p:spTree>
    <p:extLst>
      <p:ext uri="{BB962C8B-B14F-4D97-AF65-F5344CB8AC3E}">
        <p14:creationId xmlns:p14="http://schemas.microsoft.com/office/powerpoint/2010/main" val="3101923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5FF517B5-426F-2105-B906-61470AEAAE72}"/>
              </a:ext>
            </a:extLst>
          </p:cNvPr>
          <p:cNvSpPr txBox="1">
            <a:spLocks/>
          </p:cNvSpPr>
          <p:nvPr/>
        </p:nvSpPr>
        <p:spPr>
          <a:xfrm>
            <a:off x="2667000" y="2667000"/>
            <a:ext cx="7874634"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GB" sz="4000" b="1" kern="0" spc="-5" dirty="0">
                <a:solidFill>
                  <a:sysClr val="windowText" lastClr="000000"/>
                </a:solidFill>
              </a:rPr>
              <a:t>Origins</a:t>
            </a:r>
            <a:r>
              <a:rPr lang="en-GB" sz="4000" b="1" kern="0" spc="-45" dirty="0">
                <a:solidFill>
                  <a:sysClr val="windowText" lastClr="000000"/>
                </a:solidFill>
              </a:rPr>
              <a:t> </a:t>
            </a:r>
            <a:r>
              <a:rPr lang="en-GB" sz="4000" b="1" kern="0" spc="-5" dirty="0">
                <a:solidFill>
                  <a:sysClr val="windowText" lastClr="000000"/>
                </a:solidFill>
              </a:rPr>
              <a:t>of</a:t>
            </a:r>
            <a:r>
              <a:rPr lang="en-GB" sz="4000" b="1" kern="0" spc="-15" dirty="0">
                <a:solidFill>
                  <a:sysClr val="windowText" lastClr="000000"/>
                </a:solidFill>
              </a:rPr>
              <a:t> </a:t>
            </a:r>
            <a:r>
              <a:rPr lang="en-GB" sz="4000" b="1" kern="0" spc="-5" dirty="0">
                <a:solidFill>
                  <a:sysClr val="windowText" lastClr="000000"/>
                </a:solidFill>
              </a:rPr>
              <a:t>Digital</a:t>
            </a:r>
            <a:r>
              <a:rPr lang="en-GB" sz="4000" b="1" kern="0" spc="-15" dirty="0">
                <a:solidFill>
                  <a:sysClr val="windowText" lastClr="000000"/>
                </a:solidFill>
              </a:rPr>
              <a:t> </a:t>
            </a:r>
            <a:r>
              <a:rPr lang="en-GB" sz="4000" b="1" kern="0" spc="-5" dirty="0">
                <a:solidFill>
                  <a:sysClr val="windowText" lastClr="000000"/>
                </a:solidFill>
              </a:rPr>
              <a:t>Image</a:t>
            </a:r>
            <a:r>
              <a:rPr lang="en-GB" sz="4000" b="1" kern="0" spc="-15" dirty="0">
                <a:solidFill>
                  <a:sysClr val="windowText" lastClr="000000"/>
                </a:solidFill>
              </a:rPr>
              <a:t> </a:t>
            </a:r>
            <a:r>
              <a:rPr lang="en-GB" sz="4000" b="1" kern="0" spc="-5" dirty="0">
                <a:solidFill>
                  <a:sysClr val="windowText" lastClr="000000"/>
                </a:solidFill>
              </a:rPr>
              <a:t>Processing</a:t>
            </a:r>
            <a:endParaRPr lang="en-GB" sz="4000" b="1" kern="0" dirty="0">
              <a:solidFill>
                <a:sysClr val="windowText" lastClr="000000"/>
              </a:solidFill>
            </a:endParaRPr>
          </a:p>
        </p:txBody>
      </p:sp>
      <p:sp>
        <p:nvSpPr>
          <p:cNvPr id="4" name="Slide Number Placeholder 3">
            <a:extLst>
              <a:ext uri="{FF2B5EF4-FFF2-40B4-BE49-F238E27FC236}">
                <a16:creationId xmlns:a16="http://schemas.microsoft.com/office/drawing/2014/main" id="{48069340-D7C5-0BC4-B295-5F78D7B2E791}"/>
              </a:ext>
            </a:extLst>
          </p:cNvPr>
          <p:cNvSpPr>
            <a:spLocks noGrp="1"/>
          </p:cNvSpPr>
          <p:nvPr>
            <p:ph type="sldNum" sz="quarter" idx="12"/>
          </p:nvPr>
        </p:nvSpPr>
        <p:spPr/>
        <p:txBody>
          <a:bodyPr/>
          <a:lstStyle/>
          <a:p>
            <a:pPr marL="38100"/>
            <a:fld id="{81D60167-4931-47E6-BA6A-407CBD079E47}" type="slidenum">
              <a:rPr lang="en-IN" smtClean="0"/>
              <a:pPr marL="38100"/>
              <a:t>11</a:t>
            </a:fld>
            <a:endParaRPr lang="en-IN" dirty="0"/>
          </a:p>
        </p:txBody>
      </p:sp>
    </p:spTree>
    <p:extLst>
      <p:ext uri="{BB962C8B-B14F-4D97-AF65-F5344CB8AC3E}">
        <p14:creationId xmlns:p14="http://schemas.microsoft.com/office/powerpoint/2010/main" val="379631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3392" y="337254"/>
            <a:ext cx="8055026" cy="622863"/>
          </a:xfrm>
          <a:prstGeom prst="rect">
            <a:avLst/>
          </a:prstGeom>
        </p:spPr>
        <p:txBody>
          <a:bodyPr vert="horz" wrap="square" lIns="0" tIns="13335" rIns="0" bIns="0" rtlCol="0">
            <a:spAutoFit/>
          </a:bodyPr>
          <a:lstStyle/>
          <a:p>
            <a:pPr marL="12700">
              <a:spcBef>
                <a:spcPts val="105"/>
              </a:spcBef>
            </a:pPr>
            <a:r>
              <a:rPr b="1" spc="5" dirty="0"/>
              <a:t>History</a:t>
            </a:r>
            <a:r>
              <a:rPr b="1" spc="-95" dirty="0"/>
              <a:t> </a:t>
            </a:r>
            <a:r>
              <a:rPr b="1" spc="5" dirty="0"/>
              <a:t>of</a:t>
            </a:r>
            <a:r>
              <a:rPr b="1" spc="-10" dirty="0"/>
              <a:t> </a:t>
            </a:r>
            <a:r>
              <a:rPr b="1" spc="5" dirty="0"/>
              <a:t>Digital</a:t>
            </a:r>
            <a:r>
              <a:rPr b="1" spc="-100" dirty="0"/>
              <a:t> </a:t>
            </a:r>
            <a:r>
              <a:rPr b="1" spc="-5" dirty="0"/>
              <a:t>Image</a:t>
            </a:r>
            <a:r>
              <a:rPr b="1" spc="10" dirty="0"/>
              <a:t> </a:t>
            </a:r>
            <a:r>
              <a:rPr b="1" spc="5" dirty="0"/>
              <a:t>Processing</a:t>
            </a:r>
          </a:p>
        </p:txBody>
      </p:sp>
      <p:sp>
        <p:nvSpPr>
          <p:cNvPr id="3" name="object 3"/>
          <p:cNvSpPr txBox="1"/>
          <p:nvPr/>
        </p:nvSpPr>
        <p:spPr>
          <a:xfrm>
            <a:off x="983433" y="1621027"/>
            <a:ext cx="8744768" cy="4250523"/>
          </a:xfrm>
          <a:prstGeom prst="rect">
            <a:avLst/>
          </a:prstGeom>
        </p:spPr>
        <p:txBody>
          <a:bodyPr vert="horz" wrap="square" lIns="0" tIns="13335" rIns="0" bIns="0" rtlCol="0">
            <a:spAutoFit/>
          </a:bodyPr>
          <a:lstStyle/>
          <a:p>
            <a:pPr marL="12700" marR="173990">
              <a:spcBef>
                <a:spcPts val="105"/>
              </a:spcBef>
              <a:buSzPct val="96428"/>
              <a:buFont typeface="Arial MT"/>
              <a:buChar char="•"/>
              <a:tabLst>
                <a:tab pos="138430" algn="l"/>
              </a:tabLst>
            </a:pPr>
            <a:r>
              <a:rPr sz="2800" b="1" spc="5" dirty="0">
                <a:latin typeface="Times New Roman"/>
                <a:cs typeface="Times New Roman"/>
              </a:rPr>
              <a:t>Early</a:t>
            </a:r>
            <a:r>
              <a:rPr sz="2800" b="1" spc="-90" dirty="0">
                <a:latin typeface="Times New Roman"/>
                <a:cs typeface="Times New Roman"/>
              </a:rPr>
              <a:t> </a:t>
            </a:r>
            <a:r>
              <a:rPr sz="2800" b="1" spc="10" dirty="0">
                <a:latin typeface="Times New Roman"/>
                <a:cs typeface="Times New Roman"/>
              </a:rPr>
              <a:t>1920s:</a:t>
            </a:r>
            <a:r>
              <a:rPr sz="2800" b="1" spc="-70" dirty="0">
                <a:latin typeface="Times New Roman"/>
                <a:cs typeface="Times New Roman"/>
              </a:rPr>
              <a:t> </a:t>
            </a:r>
            <a:r>
              <a:rPr sz="2800" dirty="0">
                <a:latin typeface="Times New Roman"/>
                <a:cs typeface="Times New Roman"/>
              </a:rPr>
              <a:t>One</a:t>
            </a:r>
            <a:r>
              <a:rPr sz="2800" spc="-5" dirty="0">
                <a:latin typeface="Times New Roman"/>
                <a:cs typeface="Times New Roman"/>
              </a:rPr>
              <a:t> </a:t>
            </a:r>
            <a:r>
              <a:rPr sz="2800" spc="5" dirty="0">
                <a:latin typeface="Times New Roman"/>
                <a:cs typeface="Times New Roman"/>
              </a:rPr>
              <a:t>of</a:t>
            </a:r>
            <a:r>
              <a:rPr sz="2800" spc="-25" dirty="0">
                <a:latin typeface="Times New Roman"/>
                <a:cs typeface="Times New Roman"/>
              </a:rPr>
              <a:t> </a:t>
            </a:r>
            <a:r>
              <a:rPr sz="2800" spc="5" dirty="0">
                <a:latin typeface="Times New Roman"/>
                <a:cs typeface="Times New Roman"/>
              </a:rPr>
              <a:t>the</a:t>
            </a:r>
            <a:r>
              <a:rPr sz="2800" spc="-30" dirty="0">
                <a:latin typeface="Times New Roman"/>
                <a:cs typeface="Times New Roman"/>
              </a:rPr>
              <a:t> </a:t>
            </a:r>
            <a:r>
              <a:rPr sz="2800" spc="5" dirty="0">
                <a:latin typeface="Times New Roman"/>
                <a:cs typeface="Times New Roman"/>
              </a:rPr>
              <a:t>first</a:t>
            </a:r>
            <a:r>
              <a:rPr sz="2800" spc="-40" dirty="0">
                <a:latin typeface="Times New Roman"/>
                <a:cs typeface="Times New Roman"/>
              </a:rPr>
              <a:t> </a:t>
            </a:r>
            <a:r>
              <a:rPr sz="2800" dirty="0">
                <a:latin typeface="Times New Roman"/>
                <a:cs typeface="Times New Roman"/>
              </a:rPr>
              <a:t>applications</a:t>
            </a:r>
            <a:r>
              <a:rPr sz="2800" spc="-110" dirty="0">
                <a:latin typeface="Times New Roman"/>
                <a:cs typeface="Times New Roman"/>
              </a:rPr>
              <a:t> </a:t>
            </a:r>
            <a:r>
              <a:rPr sz="2800" spc="5" dirty="0">
                <a:latin typeface="Times New Roman"/>
                <a:cs typeface="Times New Roman"/>
              </a:rPr>
              <a:t>of</a:t>
            </a:r>
            <a:r>
              <a:rPr sz="2800" spc="-5" dirty="0">
                <a:latin typeface="Times New Roman"/>
                <a:cs typeface="Times New Roman"/>
              </a:rPr>
              <a:t> </a:t>
            </a:r>
            <a:r>
              <a:rPr sz="2800" spc="10" dirty="0">
                <a:latin typeface="Times New Roman"/>
                <a:cs typeface="Times New Roman"/>
              </a:rPr>
              <a:t>digital </a:t>
            </a:r>
            <a:r>
              <a:rPr sz="2800" spc="-685" dirty="0">
                <a:latin typeface="Times New Roman"/>
                <a:cs typeface="Times New Roman"/>
              </a:rPr>
              <a:t> </a:t>
            </a:r>
            <a:r>
              <a:rPr sz="2800" dirty="0">
                <a:latin typeface="Times New Roman"/>
                <a:cs typeface="Times New Roman"/>
              </a:rPr>
              <a:t>imaging</a:t>
            </a:r>
            <a:r>
              <a:rPr sz="2800" spc="-70" dirty="0">
                <a:latin typeface="Times New Roman"/>
                <a:cs typeface="Times New Roman"/>
              </a:rPr>
              <a:t> </a:t>
            </a:r>
            <a:r>
              <a:rPr sz="2800" spc="-5" dirty="0">
                <a:latin typeface="Times New Roman"/>
                <a:cs typeface="Times New Roman"/>
              </a:rPr>
              <a:t>was</a:t>
            </a:r>
            <a:r>
              <a:rPr sz="2800" spc="-15" dirty="0">
                <a:latin typeface="Times New Roman"/>
                <a:cs typeface="Times New Roman"/>
              </a:rPr>
              <a:t> </a:t>
            </a:r>
            <a:r>
              <a:rPr sz="2800" spc="5" dirty="0">
                <a:latin typeface="Times New Roman"/>
                <a:cs typeface="Times New Roman"/>
              </a:rPr>
              <a:t>in</a:t>
            </a:r>
            <a:r>
              <a:rPr sz="2800" spc="-15" dirty="0">
                <a:latin typeface="Times New Roman"/>
                <a:cs typeface="Times New Roman"/>
              </a:rPr>
              <a:t> </a:t>
            </a:r>
            <a:r>
              <a:rPr sz="2800" spc="5" dirty="0">
                <a:latin typeface="Times New Roman"/>
                <a:cs typeface="Times New Roman"/>
              </a:rPr>
              <a:t>the</a:t>
            </a:r>
            <a:r>
              <a:rPr sz="2800" spc="-30" dirty="0">
                <a:latin typeface="Times New Roman"/>
                <a:cs typeface="Times New Roman"/>
              </a:rPr>
              <a:t> </a:t>
            </a:r>
            <a:r>
              <a:rPr sz="2800" b="1" dirty="0">
                <a:latin typeface="Times New Roman"/>
                <a:cs typeface="Times New Roman"/>
              </a:rPr>
              <a:t>news-</a:t>
            </a:r>
            <a:r>
              <a:rPr sz="2800" b="1" spc="5" dirty="0">
                <a:latin typeface="Times New Roman"/>
                <a:cs typeface="Times New Roman"/>
              </a:rPr>
              <a:t>paper</a:t>
            </a:r>
            <a:r>
              <a:rPr sz="2800" b="1" spc="-110" dirty="0">
                <a:latin typeface="Times New Roman"/>
                <a:cs typeface="Times New Roman"/>
              </a:rPr>
              <a:t> </a:t>
            </a:r>
            <a:r>
              <a:rPr sz="2800" b="1" spc="10" dirty="0">
                <a:latin typeface="Times New Roman"/>
                <a:cs typeface="Times New Roman"/>
              </a:rPr>
              <a:t>industry</a:t>
            </a:r>
            <a:endParaRPr sz="2800" b="1" dirty="0">
              <a:latin typeface="Times New Roman"/>
              <a:cs typeface="Times New Roman"/>
            </a:endParaRPr>
          </a:p>
          <a:p>
            <a:pPr marL="756285" marR="3143885" lvl="1" indent="-287020">
              <a:spcBef>
                <a:spcPts val="675"/>
              </a:spcBef>
              <a:buFont typeface="Arial MT"/>
              <a:buChar char="–"/>
              <a:tabLst>
                <a:tab pos="756920" algn="l"/>
              </a:tabLst>
            </a:pPr>
            <a:r>
              <a:rPr sz="2800" dirty="0">
                <a:latin typeface="Times New Roman"/>
                <a:cs typeface="Times New Roman"/>
              </a:rPr>
              <a:t>The</a:t>
            </a:r>
            <a:r>
              <a:rPr sz="2800" spc="-65" dirty="0">
                <a:latin typeface="Times New Roman"/>
                <a:cs typeface="Times New Roman"/>
              </a:rPr>
              <a:t> </a:t>
            </a:r>
            <a:r>
              <a:rPr sz="2800" spc="5" dirty="0">
                <a:latin typeface="Times New Roman"/>
                <a:cs typeface="Times New Roman"/>
              </a:rPr>
              <a:t>Bartlane</a:t>
            </a:r>
            <a:r>
              <a:rPr sz="2800" spc="-80" dirty="0">
                <a:latin typeface="Times New Roman"/>
                <a:cs typeface="Times New Roman"/>
              </a:rPr>
              <a:t> </a:t>
            </a:r>
            <a:r>
              <a:rPr sz="2800" spc="5" dirty="0">
                <a:latin typeface="Times New Roman"/>
                <a:cs typeface="Times New Roman"/>
              </a:rPr>
              <a:t>cable</a:t>
            </a:r>
            <a:r>
              <a:rPr sz="2800" spc="-90" dirty="0">
                <a:latin typeface="Times New Roman"/>
                <a:cs typeface="Times New Roman"/>
              </a:rPr>
              <a:t> </a:t>
            </a:r>
            <a:r>
              <a:rPr sz="2800" spc="5" dirty="0">
                <a:latin typeface="Times New Roman"/>
                <a:cs typeface="Times New Roman"/>
              </a:rPr>
              <a:t>picture </a:t>
            </a:r>
            <a:r>
              <a:rPr sz="2800" spc="-685" dirty="0">
                <a:latin typeface="Times New Roman"/>
                <a:cs typeface="Times New Roman"/>
              </a:rPr>
              <a:t> </a:t>
            </a:r>
            <a:r>
              <a:rPr sz="2800" dirty="0">
                <a:latin typeface="Times New Roman"/>
                <a:cs typeface="Times New Roman"/>
              </a:rPr>
              <a:t>transmission</a:t>
            </a:r>
            <a:r>
              <a:rPr sz="2800" spc="-120" dirty="0">
                <a:latin typeface="Times New Roman"/>
                <a:cs typeface="Times New Roman"/>
              </a:rPr>
              <a:t> </a:t>
            </a:r>
            <a:r>
              <a:rPr sz="2800" spc="5" dirty="0">
                <a:latin typeface="Times New Roman"/>
                <a:cs typeface="Times New Roman"/>
              </a:rPr>
              <a:t>service</a:t>
            </a:r>
            <a:endParaRPr sz="2800" dirty="0">
              <a:latin typeface="Times New Roman"/>
              <a:cs typeface="Times New Roman"/>
            </a:endParaRPr>
          </a:p>
          <a:p>
            <a:pPr marL="756285" marR="618490" lvl="1" indent="-287020">
              <a:spcBef>
                <a:spcPts val="670"/>
              </a:spcBef>
              <a:buFont typeface="Arial MT"/>
              <a:buChar char="–"/>
              <a:tabLst>
                <a:tab pos="756920" algn="l"/>
              </a:tabLst>
            </a:pPr>
            <a:r>
              <a:rPr sz="2800" spc="-5" dirty="0">
                <a:latin typeface="Times New Roman"/>
                <a:cs typeface="Times New Roman"/>
              </a:rPr>
              <a:t>Images</a:t>
            </a:r>
            <a:r>
              <a:rPr sz="2800" spc="-25" dirty="0">
                <a:latin typeface="Times New Roman"/>
                <a:cs typeface="Times New Roman"/>
              </a:rPr>
              <a:t> </a:t>
            </a:r>
            <a:r>
              <a:rPr sz="2800" dirty="0">
                <a:latin typeface="Times New Roman"/>
                <a:cs typeface="Times New Roman"/>
              </a:rPr>
              <a:t>were</a:t>
            </a:r>
            <a:r>
              <a:rPr sz="2800" spc="-35" dirty="0">
                <a:latin typeface="Times New Roman"/>
                <a:cs typeface="Times New Roman"/>
              </a:rPr>
              <a:t> </a:t>
            </a:r>
            <a:r>
              <a:rPr sz="2800" spc="5" dirty="0">
                <a:latin typeface="Times New Roman"/>
                <a:cs typeface="Times New Roman"/>
              </a:rPr>
              <a:t>transferred</a:t>
            </a:r>
            <a:r>
              <a:rPr sz="2800" spc="-70" dirty="0">
                <a:latin typeface="Times New Roman"/>
                <a:cs typeface="Times New Roman"/>
              </a:rPr>
              <a:t> </a:t>
            </a:r>
            <a:r>
              <a:rPr sz="2800" spc="5" dirty="0">
                <a:latin typeface="Times New Roman"/>
                <a:cs typeface="Times New Roman"/>
              </a:rPr>
              <a:t>by</a:t>
            </a:r>
            <a:r>
              <a:rPr sz="2800" spc="-20" dirty="0">
                <a:latin typeface="Times New Roman"/>
                <a:cs typeface="Times New Roman"/>
              </a:rPr>
              <a:t> </a:t>
            </a:r>
            <a:r>
              <a:rPr sz="2800" dirty="0">
                <a:latin typeface="Times New Roman"/>
                <a:cs typeface="Times New Roman"/>
              </a:rPr>
              <a:t>submarine</a:t>
            </a:r>
            <a:r>
              <a:rPr sz="2800" spc="-75" dirty="0">
                <a:latin typeface="Times New Roman"/>
                <a:cs typeface="Times New Roman"/>
              </a:rPr>
              <a:t> </a:t>
            </a:r>
            <a:r>
              <a:rPr sz="2800" spc="5" dirty="0">
                <a:latin typeface="Times New Roman"/>
                <a:cs typeface="Times New Roman"/>
              </a:rPr>
              <a:t>cable </a:t>
            </a:r>
            <a:r>
              <a:rPr sz="2800" spc="-685" dirty="0">
                <a:latin typeface="Times New Roman"/>
                <a:cs typeface="Times New Roman"/>
              </a:rPr>
              <a:t> </a:t>
            </a:r>
            <a:r>
              <a:rPr sz="2800" dirty="0">
                <a:latin typeface="Times New Roman"/>
                <a:cs typeface="Times New Roman"/>
              </a:rPr>
              <a:t>between</a:t>
            </a:r>
            <a:r>
              <a:rPr sz="2800" spc="-95" dirty="0">
                <a:latin typeface="Times New Roman"/>
                <a:cs typeface="Times New Roman"/>
              </a:rPr>
              <a:t> </a:t>
            </a:r>
            <a:r>
              <a:rPr sz="2800" b="1" spc="5" dirty="0">
                <a:latin typeface="Times New Roman"/>
                <a:cs typeface="Times New Roman"/>
              </a:rPr>
              <a:t>London</a:t>
            </a:r>
            <a:r>
              <a:rPr sz="2800" b="1" spc="-65" dirty="0">
                <a:latin typeface="Times New Roman"/>
                <a:cs typeface="Times New Roman"/>
              </a:rPr>
              <a:t> </a:t>
            </a:r>
            <a:r>
              <a:rPr sz="2800" b="1" spc="5" dirty="0">
                <a:latin typeface="Times New Roman"/>
                <a:cs typeface="Times New Roman"/>
              </a:rPr>
              <a:t>and</a:t>
            </a:r>
            <a:r>
              <a:rPr sz="2800" b="1" spc="-15" dirty="0">
                <a:latin typeface="Times New Roman"/>
                <a:cs typeface="Times New Roman"/>
              </a:rPr>
              <a:t> </a:t>
            </a:r>
            <a:r>
              <a:rPr sz="2800" b="1" spc="-5" dirty="0">
                <a:latin typeface="Times New Roman"/>
                <a:cs typeface="Times New Roman"/>
              </a:rPr>
              <a:t>New</a:t>
            </a:r>
            <a:r>
              <a:rPr sz="2800" b="1" spc="-114" dirty="0">
                <a:latin typeface="Times New Roman"/>
                <a:cs typeface="Times New Roman"/>
              </a:rPr>
              <a:t> </a:t>
            </a:r>
            <a:r>
              <a:rPr sz="2800" b="1" spc="-70" dirty="0">
                <a:latin typeface="Times New Roman"/>
                <a:cs typeface="Times New Roman"/>
              </a:rPr>
              <a:t>York</a:t>
            </a:r>
            <a:endParaRPr sz="2800" b="1" dirty="0">
              <a:latin typeface="Times New Roman"/>
              <a:cs typeface="Times New Roman"/>
            </a:endParaRPr>
          </a:p>
          <a:p>
            <a:pPr marL="756285" marR="5080" lvl="1" indent="-287020">
              <a:spcBef>
                <a:spcPts val="675"/>
              </a:spcBef>
              <a:buFont typeface="Arial MT"/>
              <a:buChar char="–"/>
              <a:tabLst>
                <a:tab pos="756920" algn="l"/>
              </a:tabLst>
            </a:pPr>
            <a:r>
              <a:rPr sz="2800" spc="5" dirty="0">
                <a:latin typeface="Times New Roman"/>
                <a:cs typeface="Times New Roman"/>
              </a:rPr>
              <a:t>Pictures </a:t>
            </a:r>
            <a:r>
              <a:rPr sz="2800" dirty="0">
                <a:latin typeface="Times New Roman"/>
                <a:cs typeface="Times New Roman"/>
              </a:rPr>
              <a:t>were </a:t>
            </a:r>
            <a:r>
              <a:rPr sz="2800" spc="5" dirty="0">
                <a:latin typeface="Times New Roman"/>
                <a:cs typeface="Times New Roman"/>
              </a:rPr>
              <a:t>coded for cable transfer and </a:t>
            </a:r>
            <a:r>
              <a:rPr sz="2800" spc="10" dirty="0">
                <a:latin typeface="Times New Roman"/>
                <a:cs typeface="Times New Roman"/>
              </a:rPr>
              <a:t> </a:t>
            </a:r>
            <a:r>
              <a:rPr sz="2800" dirty="0">
                <a:latin typeface="Times New Roman"/>
                <a:cs typeface="Times New Roman"/>
              </a:rPr>
              <a:t>reconstructed</a:t>
            </a:r>
            <a:r>
              <a:rPr sz="2800" spc="-90" dirty="0">
                <a:latin typeface="Times New Roman"/>
                <a:cs typeface="Times New Roman"/>
              </a:rPr>
              <a:t> </a:t>
            </a:r>
            <a:r>
              <a:rPr sz="2800" dirty="0">
                <a:latin typeface="Times New Roman"/>
                <a:cs typeface="Times New Roman"/>
              </a:rPr>
              <a:t>at</a:t>
            </a:r>
            <a:r>
              <a:rPr sz="2800" spc="-15" dirty="0">
                <a:latin typeface="Times New Roman"/>
                <a:cs typeface="Times New Roman"/>
              </a:rPr>
              <a:t> </a:t>
            </a:r>
            <a:r>
              <a:rPr sz="2800" spc="5" dirty="0">
                <a:latin typeface="Times New Roman"/>
                <a:cs typeface="Times New Roman"/>
              </a:rPr>
              <a:t>the</a:t>
            </a:r>
            <a:r>
              <a:rPr sz="2800" spc="-50" dirty="0">
                <a:latin typeface="Times New Roman"/>
                <a:cs typeface="Times New Roman"/>
              </a:rPr>
              <a:t> </a:t>
            </a:r>
            <a:r>
              <a:rPr sz="2800" spc="5" dirty="0">
                <a:latin typeface="Times New Roman"/>
                <a:cs typeface="Times New Roman"/>
              </a:rPr>
              <a:t>receiving</a:t>
            </a:r>
            <a:r>
              <a:rPr sz="2800" spc="-15" dirty="0">
                <a:latin typeface="Times New Roman"/>
                <a:cs typeface="Times New Roman"/>
              </a:rPr>
              <a:t> </a:t>
            </a:r>
            <a:r>
              <a:rPr sz="2800" spc="5" dirty="0">
                <a:latin typeface="Times New Roman"/>
                <a:cs typeface="Times New Roman"/>
              </a:rPr>
              <a:t>end</a:t>
            </a:r>
            <a:r>
              <a:rPr sz="2800" spc="-110" dirty="0">
                <a:latin typeface="Times New Roman"/>
                <a:cs typeface="Times New Roman"/>
              </a:rPr>
              <a:t> </a:t>
            </a:r>
            <a:r>
              <a:rPr sz="2800" spc="5" dirty="0">
                <a:latin typeface="Times New Roman"/>
                <a:cs typeface="Times New Roman"/>
              </a:rPr>
              <a:t>on</a:t>
            </a:r>
            <a:r>
              <a:rPr sz="2800" spc="-15" dirty="0">
                <a:latin typeface="Times New Roman"/>
                <a:cs typeface="Times New Roman"/>
              </a:rPr>
              <a:t> </a:t>
            </a:r>
            <a:r>
              <a:rPr sz="2800" dirty="0">
                <a:latin typeface="Times New Roman"/>
                <a:cs typeface="Times New Roman"/>
              </a:rPr>
              <a:t>a </a:t>
            </a:r>
            <a:r>
              <a:rPr sz="2800" spc="5" dirty="0">
                <a:latin typeface="Times New Roman"/>
                <a:cs typeface="Times New Roman"/>
              </a:rPr>
              <a:t>telegraph </a:t>
            </a:r>
            <a:r>
              <a:rPr sz="2800" spc="-685" dirty="0">
                <a:latin typeface="Times New Roman"/>
                <a:cs typeface="Times New Roman"/>
              </a:rPr>
              <a:t> </a:t>
            </a:r>
            <a:r>
              <a:rPr sz="2800" spc="5" dirty="0">
                <a:latin typeface="Times New Roman"/>
                <a:cs typeface="Times New Roman"/>
              </a:rPr>
              <a:t>printer</a:t>
            </a:r>
            <a:endParaRPr lang="en-GB" sz="2800" spc="5" dirty="0">
              <a:latin typeface="Times New Roman"/>
              <a:cs typeface="Times New Roman"/>
            </a:endParaRPr>
          </a:p>
          <a:p>
            <a:pPr marL="756285" marR="5080" lvl="1" indent="-287020">
              <a:spcBef>
                <a:spcPts val="675"/>
              </a:spcBef>
              <a:buFont typeface="Arial MT"/>
              <a:buChar char="–"/>
              <a:tabLst>
                <a:tab pos="756920" algn="l"/>
              </a:tabLst>
            </a:pPr>
            <a:r>
              <a:rPr lang="en-IN" sz="2800" spc="5" dirty="0">
                <a:latin typeface="Times New Roman"/>
                <a:cs typeface="Times New Roman"/>
              </a:rPr>
              <a:t>5 discrete intensity values</a:t>
            </a:r>
            <a:endParaRPr sz="2800" dirty="0">
              <a:latin typeface="Times New Roman"/>
              <a:cs typeface="Times New Roman"/>
            </a:endParaRPr>
          </a:p>
        </p:txBody>
      </p:sp>
      <p:pic>
        <p:nvPicPr>
          <p:cNvPr id="4" name="object 4"/>
          <p:cNvPicPr/>
          <p:nvPr/>
        </p:nvPicPr>
        <p:blipFill>
          <a:blip r:embed="rId2" cstate="print"/>
          <a:stretch>
            <a:fillRect/>
          </a:stretch>
        </p:blipFill>
        <p:spPr>
          <a:xfrm>
            <a:off x="8678418" y="1772816"/>
            <a:ext cx="3322238" cy="25922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0056" y="353991"/>
            <a:ext cx="6753536" cy="622863"/>
          </a:xfrm>
          <a:prstGeom prst="rect">
            <a:avLst/>
          </a:prstGeom>
        </p:spPr>
        <p:txBody>
          <a:bodyPr vert="horz" wrap="square" lIns="0" tIns="13335" rIns="0" bIns="0" rtlCol="0">
            <a:spAutoFit/>
          </a:bodyPr>
          <a:lstStyle/>
          <a:p>
            <a:pPr marL="12700">
              <a:spcBef>
                <a:spcPts val="105"/>
              </a:spcBef>
            </a:pPr>
            <a:r>
              <a:rPr b="1" spc="5" dirty="0"/>
              <a:t>History</a:t>
            </a:r>
            <a:r>
              <a:rPr b="1" spc="-100" dirty="0"/>
              <a:t> </a:t>
            </a:r>
            <a:r>
              <a:rPr b="1" spc="5" dirty="0"/>
              <a:t>of</a:t>
            </a:r>
            <a:r>
              <a:rPr b="1" spc="-20" dirty="0"/>
              <a:t> </a:t>
            </a:r>
            <a:r>
              <a:rPr b="1" spc="-5" dirty="0"/>
              <a:t>DIP</a:t>
            </a:r>
            <a:r>
              <a:rPr b="1" spc="-114" dirty="0"/>
              <a:t> </a:t>
            </a:r>
            <a:r>
              <a:rPr b="1" spc="5" dirty="0"/>
              <a:t>(cont…)</a:t>
            </a:r>
          </a:p>
        </p:txBody>
      </p:sp>
      <p:sp>
        <p:nvSpPr>
          <p:cNvPr id="3" name="object 3"/>
          <p:cNvSpPr txBox="1"/>
          <p:nvPr/>
        </p:nvSpPr>
        <p:spPr>
          <a:xfrm>
            <a:off x="658549" y="1256303"/>
            <a:ext cx="8051165" cy="3733165"/>
          </a:xfrm>
          <a:prstGeom prst="rect">
            <a:avLst/>
          </a:prstGeom>
        </p:spPr>
        <p:txBody>
          <a:bodyPr vert="horz" wrap="square" lIns="0" tIns="11430" rIns="0" bIns="0" rtlCol="0">
            <a:spAutoFit/>
          </a:bodyPr>
          <a:lstStyle/>
          <a:p>
            <a:pPr marL="12700" marR="5080">
              <a:spcBef>
                <a:spcPts val="90"/>
              </a:spcBef>
              <a:buSzPct val="96875"/>
              <a:buFont typeface="Arial MT"/>
              <a:buChar char="•"/>
              <a:tabLst>
                <a:tab pos="156210" algn="l"/>
              </a:tabLst>
            </a:pPr>
            <a:r>
              <a:rPr sz="3200" b="1" spc="-5" dirty="0">
                <a:latin typeface="Times New Roman"/>
                <a:cs typeface="Times New Roman"/>
              </a:rPr>
              <a:t>Mid</a:t>
            </a:r>
            <a:r>
              <a:rPr sz="3200" b="1" spc="-40" dirty="0">
                <a:latin typeface="Times New Roman"/>
                <a:cs typeface="Times New Roman"/>
              </a:rPr>
              <a:t> </a:t>
            </a:r>
            <a:r>
              <a:rPr sz="3200" b="1" spc="-10" dirty="0">
                <a:latin typeface="Times New Roman"/>
                <a:cs typeface="Times New Roman"/>
              </a:rPr>
              <a:t>to</a:t>
            </a:r>
            <a:r>
              <a:rPr sz="3200" b="1" spc="20" dirty="0">
                <a:latin typeface="Times New Roman"/>
                <a:cs typeface="Times New Roman"/>
              </a:rPr>
              <a:t> </a:t>
            </a:r>
            <a:r>
              <a:rPr sz="3200" b="1" spc="-5" dirty="0">
                <a:latin typeface="Times New Roman"/>
                <a:cs typeface="Times New Roman"/>
              </a:rPr>
              <a:t>late 1920s:</a:t>
            </a:r>
            <a:r>
              <a:rPr sz="3200" b="1" dirty="0">
                <a:latin typeface="Times New Roman"/>
                <a:cs typeface="Times New Roman"/>
              </a:rPr>
              <a:t> </a:t>
            </a:r>
            <a:r>
              <a:rPr sz="3200" spc="-15" dirty="0">
                <a:latin typeface="Times New Roman"/>
                <a:cs typeface="Times New Roman"/>
              </a:rPr>
              <a:t>Improvements</a:t>
            </a:r>
            <a:r>
              <a:rPr sz="3200" spc="90"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spc="-5" dirty="0">
                <a:latin typeface="Times New Roman"/>
                <a:cs typeface="Times New Roman"/>
              </a:rPr>
              <a:t>the </a:t>
            </a:r>
            <a:r>
              <a:rPr sz="3200" dirty="0">
                <a:latin typeface="Times New Roman"/>
                <a:cs typeface="Times New Roman"/>
              </a:rPr>
              <a:t> </a:t>
            </a:r>
            <a:r>
              <a:rPr sz="3200" spc="-5" dirty="0">
                <a:latin typeface="Times New Roman"/>
                <a:cs typeface="Times New Roman"/>
              </a:rPr>
              <a:t>Bartlane</a:t>
            </a:r>
            <a:r>
              <a:rPr sz="3200" spc="-10" dirty="0">
                <a:latin typeface="Times New Roman"/>
                <a:cs typeface="Times New Roman"/>
              </a:rPr>
              <a:t> system</a:t>
            </a:r>
            <a:r>
              <a:rPr sz="3200" spc="50" dirty="0">
                <a:latin typeface="Times New Roman"/>
                <a:cs typeface="Times New Roman"/>
              </a:rPr>
              <a:t> </a:t>
            </a:r>
            <a:r>
              <a:rPr sz="3200" spc="-5" dirty="0">
                <a:latin typeface="Times New Roman"/>
                <a:cs typeface="Times New Roman"/>
              </a:rPr>
              <a:t>resulted</a:t>
            </a:r>
            <a:r>
              <a:rPr sz="3200" spc="5" dirty="0">
                <a:latin typeface="Times New Roman"/>
                <a:cs typeface="Times New Roman"/>
              </a:rPr>
              <a:t> </a:t>
            </a:r>
            <a:r>
              <a:rPr sz="3200" spc="-5" dirty="0">
                <a:latin typeface="Times New Roman"/>
                <a:cs typeface="Times New Roman"/>
              </a:rPr>
              <a:t>in</a:t>
            </a:r>
            <a:r>
              <a:rPr sz="3200" dirty="0">
                <a:latin typeface="Times New Roman"/>
                <a:cs typeface="Times New Roman"/>
              </a:rPr>
              <a:t> </a:t>
            </a:r>
            <a:r>
              <a:rPr sz="3200" spc="-5" dirty="0">
                <a:latin typeface="Times New Roman"/>
                <a:cs typeface="Times New Roman"/>
              </a:rPr>
              <a:t>higher</a:t>
            </a:r>
            <a:r>
              <a:rPr sz="3200" spc="-15" dirty="0">
                <a:latin typeface="Times New Roman"/>
                <a:cs typeface="Times New Roman"/>
              </a:rPr>
              <a:t> </a:t>
            </a:r>
            <a:r>
              <a:rPr sz="3200" spc="-5" dirty="0">
                <a:latin typeface="Times New Roman"/>
                <a:cs typeface="Times New Roman"/>
              </a:rPr>
              <a:t>quality</a:t>
            </a:r>
            <a:r>
              <a:rPr sz="3200" spc="5" dirty="0">
                <a:latin typeface="Times New Roman"/>
                <a:cs typeface="Times New Roman"/>
              </a:rPr>
              <a:t> </a:t>
            </a:r>
            <a:r>
              <a:rPr sz="3200" spc="-15" dirty="0">
                <a:latin typeface="Times New Roman"/>
                <a:cs typeface="Times New Roman"/>
              </a:rPr>
              <a:t>images</a:t>
            </a:r>
            <a:endParaRPr sz="3200" dirty="0">
              <a:latin typeface="Times New Roman"/>
              <a:cs typeface="Times New Roman"/>
            </a:endParaRPr>
          </a:p>
          <a:p>
            <a:pPr marL="756285" marR="4701540" lvl="1" indent="-287020">
              <a:spcBef>
                <a:spcPts val="690"/>
              </a:spcBef>
              <a:buFont typeface="Arial MT"/>
              <a:buChar char="–"/>
              <a:tabLst>
                <a:tab pos="756920" algn="l"/>
              </a:tabLst>
            </a:pPr>
            <a:r>
              <a:rPr sz="2800" spc="-5" dirty="0">
                <a:latin typeface="Times New Roman"/>
                <a:cs typeface="Times New Roman"/>
              </a:rPr>
              <a:t>New</a:t>
            </a:r>
            <a:r>
              <a:rPr sz="2800" spc="-100" dirty="0">
                <a:latin typeface="Times New Roman"/>
                <a:cs typeface="Times New Roman"/>
              </a:rPr>
              <a:t> </a:t>
            </a:r>
            <a:r>
              <a:rPr sz="2800" spc="5" dirty="0">
                <a:latin typeface="Times New Roman"/>
                <a:cs typeface="Times New Roman"/>
              </a:rPr>
              <a:t>reproduction </a:t>
            </a:r>
            <a:r>
              <a:rPr sz="2800" spc="-685" dirty="0">
                <a:latin typeface="Times New Roman"/>
                <a:cs typeface="Times New Roman"/>
              </a:rPr>
              <a:t> </a:t>
            </a:r>
            <a:r>
              <a:rPr sz="2800" dirty="0">
                <a:latin typeface="Times New Roman"/>
                <a:cs typeface="Times New Roman"/>
              </a:rPr>
              <a:t>processes </a:t>
            </a:r>
            <a:r>
              <a:rPr sz="2800" spc="-5" dirty="0">
                <a:latin typeface="Times New Roman"/>
                <a:cs typeface="Times New Roman"/>
              </a:rPr>
              <a:t>based </a:t>
            </a:r>
            <a:r>
              <a:rPr sz="2800" dirty="0">
                <a:latin typeface="Times New Roman"/>
                <a:cs typeface="Times New Roman"/>
              </a:rPr>
              <a:t> </a:t>
            </a:r>
            <a:r>
              <a:rPr sz="2800" b="1" spc="5" dirty="0">
                <a:latin typeface="Times New Roman"/>
                <a:cs typeface="Times New Roman"/>
              </a:rPr>
              <a:t>on </a:t>
            </a:r>
            <a:r>
              <a:rPr sz="2800" b="1" dirty="0">
                <a:latin typeface="Times New Roman"/>
                <a:cs typeface="Times New Roman"/>
              </a:rPr>
              <a:t>photographic </a:t>
            </a:r>
            <a:r>
              <a:rPr sz="2800" b="1" spc="5" dirty="0">
                <a:latin typeface="Times New Roman"/>
                <a:cs typeface="Times New Roman"/>
              </a:rPr>
              <a:t> </a:t>
            </a:r>
            <a:r>
              <a:rPr sz="2800" b="1" dirty="0">
                <a:latin typeface="Times New Roman"/>
                <a:cs typeface="Times New Roman"/>
              </a:rPr>
              <a:t>techniques</a:t>
            </a:r>
          </a:p>
          <a:p>
            <a:pPr marL="756285" marR="4745355" lvl="1" indent="-287020">
              <a:spcBef>
                <a:spcPts val="670"/>
              </a:spcBef>
              <a:buFont typeface="Arial MT"/>
              <a:buChar char="–"/>
              <a:tabLst>
                <a:tab pos="756920" algn="l"/>
              </a:tabLst>
            </a:pPr>
            <a:r>
              <a:rPr sz="2800" spc="5" dirty="0">
                <a:latin typeface="Times New Roman"/>
                <a:cs typeface="Times New Roman"/>
              </a:rPr>
              <a:t>Increased</a:t>
            </a:r>
            <a:r>
              <a:rPr sz="2800" spc="-100" dirty="0">
                <a:latin typeface="Times New Roman"/>
                <a:cs typeface="Times New Roman"/>
              </a:rPr>
              <a:t> </a:t>
            </a:r>
            <a:r>
              <a:rPr sz="2800" spc="-5" dirty="0">
                <a:latin typeface="Times New Roman"/>
                <a:cs typeface="Times New Roman"/>
              </a:rPr>
              <a:t>number </a:t>
            </a:r>
            <a:r>
              <a:rPr sz="2800" spc="-685" dirty="0">
                <a:latin typeface="Times New Roman"/>
                <a:cs typeface="Times New Roman"/>
              </a:rPr>
              <a:t> </a:t>
            </a:r>
            <a:r>
              <a:rPr sz="2800" spc="5" dirty="0">
                <a:latin typeface="Times New Roman"/>
                <a:cs typeface="Times New Roman"/>
              </a:rPr>
              <a:t>of</a:t>
            </a:r>
            <a:r>
              <a:rPr sz="2800" spc="-35" dirty="0">
                <a:latin typeface="Times New Roman"/>
                <a:cs typeface="Times New Roman"/>
              </a:rPr>
              <a:t> </a:t>
            </a:r>
            <a:r>
              <a:rPr sz="2800" spc="5" dirty="0">
                <a:latin typeface="Times New Roman"/>
                <a:cs typeface="Times New Roman"/>
              </a:rPr>
              <a:t>tones</a:t>
            </a:r>
            <a:r>
              <a:rPr sz="2800" spc="-70" dirty="0">
                <a:latin typeface="Times New Roman"/>
                <a:cs typeface="Times New Roman"/>
              </a:rPr>
              <a:t> </a:t>
            </a:r>
            <a:r>
              <a:rPr sz="2800" spc="5" dirty="0">
                <a:latin typeface="Times New Roman"/>
                <a:cs typeface="Times New Roman"/>
              </a:rPr>
              <a:t>in</a:t>
            </a:r>
            <a:endParaRPr sz="2800" dirty="0">
              <a:latin typeface="Times New Roman"/>
              <a:cs typeface="Times New Roman"/>
            </a:endParaRPr>
          </a:p>
        </p:txBody>
      </p:sp>
      <p:sp>
        <p:nvSpPr>
          <p:cNvPr id="4" name="object 4"/>
          <p:cNvSpPr txBox="1"/>
          <p:nvPr/>
        </p:nvSpPr>
        <p:spPr>
          <a:xfrm>
            <a:off x="3063421" y="4549099"/>
            <a:ext cx="2726690" cy="453390"/>
          </a:xfrm>
          <a:prstGeom prst="rect">
            <a:avLst/>
          </a:prstGeom>
        </p:spPr>
        <p:txBody>
          <a:bodyPr vert="horz" wrap="square" lIns="0" tIns="13335" rIns="0" bIns="0" rtlCol="0">
            <a:spAutoFit/>
          </a:bodyPr>
          <a:lstStyle/>
          <a:p>
            <a:pPr marL="12700">
              <a:spcBef>
                <a:spcPts val="105"/>
              </a:spcBef>
            </a:pPr>
            <a:r>
              <a:rPr sz="2800" spc="5" dirty="0">
                <a:latin typeface="Times New Roman"/>
                <a:cs typeface="Times New Roman"/>
              </a:rPr>
              <a:t>reproduced</a:t>
            </a:r>
            <a:r>
              <a:rPr sz="2800" spc="-85" dirty="0">
                <a:latin typeface="Times New Roman"/>
                <a:cs typeface="Times New Roman"/>
              </a:rPr>
              <a:t> </a:t>
            </a:r>
            <a:r>
              <a:rPr sz="2800" spc="-5" dirty="0">
                <a:latin typeface="Times New Roman"/>
                <a:cs typeface="Times New Roman"/>
              </a:rPr>
              <a:t>images</a:t>
            </a:r>
            <a:endParaRPr sz="2800" dirty="0">
              <a:latin typeface="Times New Roman"/>
              <a:cs typeface="Times New Roman"/>
            </a:endParaRPr>
          </a:p>
        </p:txBody>
      </p:sp>
      <p:grpSp>
        <p:nvGrpSpPr>
          <p:cNvPr id="5" name="object 5"/>
          <p:cNvGrpSpPr/>
          <p:nvPr/>
        </p:nvGrpSpPr>
        <p:grpSpPr>
          <a:xfrm>
            <a:off x="6031991" y="3310128"/>
            <a:ext cx="1371600" cy="2514600"/>
            <a:chOff x="4507991" y="3310128"/>
            <a:chExt cx="1371600" cy="2514600"/>
          </a:xfrm>
        </p:grpSpPr>
        <p:pic>
          <p:nvPicPr>
            <p:cNvPr id="6" name="object 6"/>
            <p:cNvPicPr/>
            <p:nvPr/>
          </p:nvPicPr>
          <p:blipFill>
            <a:blip r:embed="rId2" cstate="print"/>
            <a:stretch>
              <a:fillRect/>
            </a:stretch>
          </p:blipFill>
          <p:spPr>
            <a:xfrm>
              <a:off x="4619214" y="3400044"/>
              <a:ext cx="1118713" cy="1760220"/>
            </a:xfrm>
            <a:prstGeom prst="rect">
              <a:avLst/>
            </a:prstGeom>
          </p:spPr>
        </p:pic>
        <p:sp>
          <p:nvSpPr>
            <p:cNvPr id="7" name="object 7"/>
            <p:cNvSpPr/>
            <p:nvPr/>
          </p:nvSpPr>
          <p:spPr>
            <a:xfrm>
              <a:off x="4507992" y="3310127"/>
              <a:ext cx="1371600" cy="2514600"/>
            </a:xfrm>
            <a:custGeom>
              <a:avLst/>
              <a:gdLst/>
              <a:ahLst/>
              <a:cxnLst/>
              <a:rect l="l" t="t" r="r" b="b"/>
              <a:pathLst>
                <a:path w="1371600" h="2514600">
                  <a:moveTo>
                    <a:pt x="1371600" y="0"/>
                  </a:moveTo>
                  <a:lnTo>
                    <a:pt x="1356360" y="0"/>
                  </a:lnTo>
                  <a:lnTo>
                    <a:pt x="1356360" y="15240"/>
                  </a:lnTo>
                  <a:lnTo>
                    <a:pt x="1356360" y="1901952"/>
                  </a:lnTo>
                  <a:lnTo>
                    <a:pt x="1356360" y="1914144"/>
                  </a:lnTo>
                  <a:lnTo>
                    <a:pt x="1356360" y="2502408"/>
                  </a:lnTo>
                  <a:lnTo>
                    <a:pt x="12192" y="2502408"/>
                  </a:lnTo>
                  <a:lnTo>
                    <a:pt x="12192" y="1914144"/>
                  </a:lnTo>
                  <a:lnTo>
                    <a:pt x="1356360" y="1914144"/>
                  </a:lnTo>
                  <a:lnTo>
                    <a:pt x="1356360" y="1901952"/>
                  </a:lnTo>
                  <a:lnTo>
                    <a:pt x="12192" y="1901952"/>
                  </a:lnTo>
                  <a:lnTo>
                    <a:pt x="12192" y="15240"/>
                  </a:lnTo>
                  <a:lnTo>
                    <a:pt x="1356360" y="15240"/>
                  </a:lnTo>
                  <a:lnTo>
                    <a:pt x="1356360" y="0"/>
                  </a:lnTo>
                  <a:lnTo>
                    <a:pt x="0" y="0"/>
                  </a:lnTo>
                  <a:lnTo>
                    <a:pt x="0" y="1901952"/>
                  </a:lnTo>
                  <a:lnTo>
                    <a:pt x="0" y="1914144"/>
                  </a:lnTo>
                  <a:lnTo>
                    <a:pt x="0" y="2514600"/>
                  </a:lnTo>
                  <a:lnTo>
                    <a:pt x="1371600" y="2514600"/>
                  </a:lnTo>
                  <a:lnTo>
                    <a:pt x="1371600" y="2508504"/>
                  </a:lnTo>
                  <a:lnTo>
                    <a:pt x="1371600" y="2502408"/>
                  </a:lnTo>
                  <a:lnTo>
                    <a:pt x="1371600" y="6096"/>
                  </a:lnTo>
                  <a:lnTo>
                    <a:pt x="1371600" y="0"/>
                  </a:lnTo>
                  <a:close/>
                </a:path>
              </a:pathLst>
            </a:custGeom>
            <a:solidFill>
              <a:srgbClr val="000000"/>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7623065" y="3108960"/>
            <a:ext cx="2624258" cy="2324100"/>
          </a:xfrm>
          <a:prstGeom prst="rect">
            <a:avLst/>
          </a:prstGeom>
        </p:spPr>
      </p:pic>
      <p:sp>
        <p:nvSpPr>
          <p:cNvPr id="9" name="object 9"/>
          <p:cNvSpPr txBox="1"/>
          <p:nvPr/>
        </p:nvSpPr>
        <p:spPr>
          <a:xfrm>
            <a:off x="6110733" y="5193283"/>
            <a:ext cx="4062095" cy="574040"/>
          </a:xfrm>
          <a:prstGeom prst="rect">
            <a:avLst/>
          </a:prstGeom>
        </p:spPr>
        <p:txBody>
          <a:bodyPr vert="horz" wrap="square" lIns="0" tIns="12700" rIns="0" bIns="0" rtlCol="0">
            <a:spAutoFit/>
          </a:bodyPr>
          <a:lstStyle/>
          <a:p>
            <a:pPr marL="158750">
              <a:spcBef>
                <a:spcPts val="100"/>
              </a:spcBef>
            </a:pPr>
            <a:r>
              <a:rPr spc="-10" dirty="0">
                <a:latin typeface="Calibri"/>
                <a:cs typeface="Calibri"/>
              </a:rPr>
              <a:t>Improved</a:t>
            </a:r>
            <a:endParaRPr>
              <a:latin typeface="Calibri"/>
              <a:cs typeface="Calibri"/>
            </a:endParaRPr>
          </a:p>
          <a:p>
            <a:pPr marL="12700">
              <a:tabLst>
                <a:tab pos="1597025" algn="l"/>
              </a:tabLst>
            </a:pPr>
            <a:r>
              <a:rPr spc="-10" dirty="0">
                <a:latin typeface="Calibri"/>
                <a:cs typeface="Calibri"/>
              </a:rPr>
              <a:t>digital</a:t>
            </a:r>
            <a:r>
              <a:rPr spc="15" dirty="0">
                <a:latin typeface="Calibri"/>
                <a:cs typeface="Calibri"/>
              </a:rPr>
              <a:t> </a:t>
            </a:r>
            <a:r>
              <a:rPr spc="-10" dirty="0">
                <a:latin typeface="Calibri"/>
                <a:cs typeface="Calibri"/>
              </a:rPr>
              <a:t>image	Early</a:t>
            </a:r>
            <a:r>
              <a:rPr spc="-55" dirty="0">
                <a:latin typeface="Calibri"/>
                <a:cs typeface="Calibri"/>
              </a:rPr>
              <a:t> </a:t>
            </a:r>
            <a:r>
              <a:rPr dirty="0">
                <a:latin typeface="Calibri"/>
                <a:cs typeface="Calibri"/>
              </a:rPr>
              <a:t>15</a:t>
            </a:r>
            <a:r>
              <a:rPr spc="15" dirty="0">
                <a:latin typeface="Calibri"/>
                <a:cs typeface="Calibri"/>
              </a:rPr>
              <a:t> </a:t>
            </a:r>
            <a:r>
              <a:rPr spc="-10" dirty="0">
                <a:latin typeface="Calibri"/>
                <a:cs typeface="Calibri"/>
              </a:rPr>
              <a:t>tone</a:t>
            </a:r>
            <a:r>
              <a:rPr dirty="0">
                <a:latin typeface="Calibri"/>
                <a:cs typeface="Calibri"/>
              </a:rPr>
              <a:t> </a:t>
            </a:r>
            <a:r>
              <a:rPr spc="-10" dirty="0">
                <a:latin typeface="Calibri"/>
                <a:cs typeface="Calibri"/>
              </a:rPr>
              <a:t>digital</a:t>
            </a:r>
            <a:r>
              <a:rPr spc="30" dirty="0">
                <a:latin typeface="Calibri"/>
                <a:cs typeface="Calibri"/>
              </a:rPr>
              <a:t> </a:t>
            </a:r>
            <a:r>
              <a:rPr spc="-10" dirty="0">
                <a:latin typeface="Calibri"/>
                <a:cs typeface="Calibri"/>
              </a:rPr>
              <a:t>image</a:t>
            </a:r>
            <a:endParaRPr>
              <a:latin typeface="Calibri"/>
              <a:cs typeface="Calibri"/>
            </a:endParaRPr>
          </a:p>
        </p:txBody>
      </p:sp>
      <p:sp>
        <p:nvSpPr>
          <p:cNvPr id="10" name="object 10"/>
          <p:cNvSpPr/>
          <p:nvPr/>
        </p:nvSpPr>
        <p:spPr>
          <a:xfrm>
            <a:off x="7559040" y="3038856"/>
            <a:ext cx="2755900" cy="3042285"/>
          </a:xfrm>
          <a:custGeom>
            <a:avLst/>
            <a:gdLst/>
            <a:ahLst/>
            <a:cxnLst/>
            <a:rect l="l" t="t" r="r" b="b"/>
            <a:pathLst>
              <a:path w="2755900" h="3042285">
                <a:moveTo>
                  <a:pt x="2755392" y="0"/>
                </a:moveTo>
                <a:lnTo>
                  <a:pt x="2743200" y="0"/>
                </a:lnTo>
                <a:lnTo>
                  <a:pt x="2743200" y="15240"/>
                </a:lnTo>
                <a:lnTo>
                  <a:pt x="2743200" y="2429256"/>
                </a:lnTo>
                <a:lnTo>
                  <a:pt x="2743200" y="2441448"/>
                </a:lnTo>
                <a:lnTo>
                  <a:pt x="2743200" y="3029712"/>
                </a:lnTo>
                <a:lnTo>
                  <a:pt x="12179" y="3029712"/>
                </a:lnTo>
                <a:lnTo>
                  <a:pt x="12179" y="2441448"/>
                </a:lnTo>
                <a:lnTo>
                  <a:pt x="2743200" y="2441448"/>
                </a:lnTo>
                <a:lnTo>
                  <a:pt x="2743200" y="2429256"/>
                </a:lnTo>
                <a:lnTo>
                  <a:pt x="12179" y="2429256"/>
                </a:lnTo>
                <a:lnTo>
                  <a:pt x="12179" y="15240"/>
                </a:lnTo>
                <a:lnTo>
                  <a:pt x="2743200" y="15240"/>
                </a:lnTo>
                <a:lnTo>
                  <a:pt x="2743200" y="0"/>
                </a:lnTo>
                <a:lnTo>
                  <a:pt x="0" y="0"/>
                </a:lnTo>
                <a:lnTo>
                  <a:pt x="0" y="2429256"/>
                </a:lnTo>
                <a:lnTo>
                  <a:pt x="0" y="2441448"/>
                </a:lnTo>
                <a:lnTo>
                  <a:pt x="0" y="3041904"/>
                </a:lnTo>
                <a:lnTo>
                  <a:pt x="2755392" y="3041904"/>
                </a:lnTo>
                <a:lnTo>
                  <a:pt x="2755392" y="3035808"/>
                </a:lnTo>
                <a:lnTo>
                  <a:pt x="2755392" y="3029712"/>
                </a:lnTo>
                <a:lnTo>
                  <a:pt x="2755392" y="6096"/>
                </a:lnTo>
                <a:lnTo>
                  <a:pt x="2755392" y="0"/>
                </a:lnTo>
                <a:close/>
              </a:path>
            </a:pathLst>
          </a:custGeom>
          <a:solidFill>
            <a:srgbClr val="000000"/>
          </a:solidFill>
        </p:spPr>
        <p:txBody>
          <a:bodyPr wrap="square" lIns="0" tIns="0" rIns="0" bIns="0" rtlCol="0"/>
          <a:lstStyle/>
          <a:p>
            <a:endParaRPr/>
          </a:p>
        </p:txBody>
      </p:sp>
      <p:sp>
        <p:nvSpPr>
          <p:cNvPr id="11" name="TextBox 10">
            <a:extLst>
              <a:ext uri="{FF2B5EF4-FFF2-40B4-BE49-F238E27FC236}">
                <a16:creationId xmlns:a16="http://schemas.microsoft.com/office/drawing/2014/main" id="{565C8EF5-0E7F-8BC8-7093-31C1E5B0E570}"/>
              </a:ext>
            </a:extLst>
          </p:cNvPr>
          <p:cNvSpPr txBox="1"/>
          <p:nvPr/>
        </p:nvSpPr>
        <p:spPr>
          <a:xfrm>
            <a:off x="1372524" y="5210281"/>
            <a:ext cx="3296480" cy="369332"/>
          </a:xfrm>
          <a:prstGeom prst="rect">
            <a:avLst/>
          </a:prstGeom>
          <a:noFill/>
        </p:spPr>
        <p:txBody>
          <a:bodyPr wrap="none" rtlCol="0">
            <a:spAutoFit/>
          </a:bodyPr>
          <a:lstStyle/>
          <a:p>
            <a:r>
              <a:rPr lang="en-GB" dirty="0"/>
              <a:t>Improved 5 to 15 intensity values</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5440" y="609092"/>
            <a:ext cx="6753536" cy="505908"/>
          </a:xfrm>
          <a:prstGeom prst="rect">
            <a:avLst/>
          </a:prstGeom>
        </p:spPr>
        <p:txBody>
          <a:bodyPr vert="horz" wrap="square" lIns="0" tIns="13335" rIns="0" bIns="0" rtlCol="0">
            <a:spAutoFit/>
          </a:bodyPr>
          <a:lstStyle/>
          <a:p>
            <a:pPr marL="12700">
              <a:spcBef>
                <a:spcPts val="105"/>
              </a:spcBef>
            </a:pPr>
            <a:r>
              <a:rPr spc="5" dirty="0"/>
              <a:t>History</a:t>
            </a:r>
            <a:r>
              <a:rPr spc="-100" dirty="0"/>
              <a:t> </a:t>
            </a:r>
            <a:r>
              <a:rPr spc="5" dirty="0"/>
              <a:t>of</a:t>
            </a:r>
            <a:r>
              <a:rPr spc="-20" dirty="0"/>
              <a:t> </a:t>
            </a:r>
            <a:r>
              <a:rPr spc="-5" dirty="0"/>
              <a:t>DIP</a:t>
            </a:r>
            <a:r>
              <a:rPr spc="-114" dirty="0"/>
              <a:t> </a:t>
            </a:r>
            <a:r>
              <a:rPr spc="5" dirty="0"/>
              <a:t>(cont…)</a:t>
            </a:r>
          </a:p>
        </p:txBody>
      </p:sp>
      <p:sp>
        <p:nvSpPr>
          <p:cNvPr id="3" name="object 3"/>
          <p:cNvSpPr txBox="1"/>
          <p:nvPr/>
        </p:nvSpPr>
        <p:spPr>
          <a:xfrm>
            <a:off x="2059940" y="1572260"/>
            <a:ext cx="7886700" cy="3867150"/>
          </a:xfrm>
          <a:prstGeom prst="rect">
            <a:avLst/>
          </a:prstGeom>
        </p:spPr>
        <p:txBody>
          <a:bodyPr vert="horz" wrap="square" lIns="0" tIns="66675" rIns="0" bIns="0" rtlCol="0">
            <a:spAutoFit/>
          </a:bodyPr>
          <a:lstStyle/>
          <a:p>
            <a:pPr marL="12700" marR="5080">
              <a:lnSpc>
                <a:spcPts val="3460"/>
              </a:lnSpc>
              <a:spcBef>
                <a:spcPts val="525"/>
              </a:spcBef>
              <a:buSzPct val="96875"/>
              <a:buFont typeface="Arial MT"/>
              <a:buChar char="•"/>
              <a:tabLst>
                <a:tab pos="156210" algn="l"/>
              </a:tabLst>
            </a:pPr>
            <a:r>
              <a:rPr sz="3200" b="1" spc="-5" dirty="0">
                <a:latin typeface="Times New Roman"/>
                <a:cs typeface="Times New Roman"/>
              </a:rPr>
              <a:t>1960s:</a:t>
            </a:r>
            <a:r>
              <a:rPr sz="3200" b="1" spc="-50" dirty="0">
                <a:latin typeface="Times New Roman"/>
                <a:cs typeface="Times New Roman"/>
              </a:rPr>
              <a:t> </a:t>
            </a:r>
            <a:r>
              <a:rPr sz="3200" spc="-15" dirty="0">
                <a:latin typeface="Times New Roman"/>
                <a:cs typeface="Times New Roman"/>
              </a:rPr>
              <a:t>Improvements</a:t>
            </a:r>
            <a:r>
              <a:rPr sz="3200" spc="105" dirty="0">
                <a:latin typeface="Times New Roman"/>
                <a:cs typeface="Times New Roman"/>
              </a:rPr>
              <a:t> </a:t>
            </a:r>
            <a:r>
              <a:rPr sz="3200" spc="-5" dirty="0">
                <a:latin typeface="Times New Roman"/>
                <a:cs typeface="Times New Roman"/>
              </a:rPr>
              <a:t>in</a:t>
            </a:r>
            <a:r>
              <a:rPr sz="3200" spc="10" dirty="0">
                <a:latin typeface="Times New Roman"/>
                <a:cs typeface="Times New Roman"/>
              </a:rPr>
              <a:t> </a:t>
            </a:r>
            <a:r>
              <a:rPr sz="3200" b="1" spc="-10" dirty="0">
                <a:latin typeface="Times New Roman"/>
                <a:cs typeface="Times New Roman"/>
              </a:rPr>
              <a:t>computing</a:t>
            </a:r>
            <a:r>
              <a:rPr sz="3200" b="1" spc="55" dirty="0">
                <a:latin typeface="Times New Roman"/>
                <a:cs typeface="Times New Roman"/>
              </a:rPr>
              <a:t> </a:t>
            </a:r>
            <a:r>
              <a:rPr sz="3200" b="1" spc="-5" dirty="0">
                <a:latin typeface="Times New Roman"/>
                <a:cs typeface="Times New Roman"/>
              </a:rPr>
              <a:t>technology </a:t>
            </a:r>
            <a:r>
              <a:rPr sz="3200" b="1" spc="-785" dirty="0">
                <a:latin typeface="Times New Roman"/>
                <a:cs typeface="Times New Roman"/>
              </a:rPr>
              <a:t> </a:t>
            </a:r>
            <a:r>
              <a:rPr sz="3200" spc="-5" dirty="0">
                <a:latin typeface="Times New Roman"/>
                <a:cs typeface="Times New Roman"/>
              </a:rPr>
              <a:t>and</a:t>
            </a:r>
            <a:r>
              <a:rPr sz="3200" spc="-25" dirty="0">
                <a:latin typeface="Times New Roman"/>
                <a:cs typeface="Times New Roman"/>
              </a:rPr>
              <a:t> </a:t>
            </a:r>
            <a:r>
              <a:rPr sz="3200" spc="-5" dirty="0">
                <a:latin typeface="Times New Roman"/>
                <a:cs typeface="Times New Roman"/>
              </a:rPr>
              <a:t>the onset</a:t>
            </a:r>
            <a:r>
              <a:rPr sz="3200" spc="10" dirty="0">
                <a:latin typeface="Times New Roman"/>
                <a:cs typeface="Times New Roman"/>
              </a:rPr>
              <a:t> </a:t>
            </a:r>
            <a:r>
              <a:rPr sz="3200" spc="-5" dirty="0">
                <a:latin typeface="Times New Roman"/>
                <a:cs typeface="Times New Roman"/>
              </a:rPr>
              <a:t>of</a:t>
            </a:r>
            <a:r>
              <a:rPr sz="3200" spc="-1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space</a:t>
            </a:r>
            <a:r>
              <a:rPr sz="3200" spc="10" dirty="0">
                <a:latin typeface="Times New Roman"/>
                <a:cs typeface="Times New Roman"/>
              </a:rPr>
              <a:t> </a:t>
            </a:r>
            <a:r>
              <a:rPr sz="3200" spc="-10" dirty="0">
                <a:latin typeface="Times New Roman"/>
                <a:cs typeface="Times New Roman"/>
              </a:rPr>
              <a:t>race</a:t>
            </a:r>
            <a:r>
              <a:rPr sz="3200" spc="40" dirty="0">
                <a:latin typeface="Times New Roman"/>
                <a:cs typeface="Times New Roman"/>
              </a:rPr>
              <a:t> </a:t>
            </a:r>
            <a:r>
              <a:rPr sz="3200" spc="-5" dirty="0">
                <a:latin typeface="Times New Roman"/>
                <a:cs typeface="Times New Roman"/>
              </a:rPr>
              <a:t>led</a:t>
            </a:r>
            <a:r>
              <a:rPr sz="3200"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spc="-5" dirty="0">
                <a:latin typeface="Times New Roman"/>
                <a:cs typeface="Times New Roman"/>
              </a:rPr>
              <a:t>a</a:t>
            </a:r>
            <a:r>
              <a:rPr sz="3200" spc="15" dirty="0">
                <a:latin typeface="Times New Roman"/>
                <a:cs typeface="Times New Roman"/>
              </a:rPr>
              <a:t> </a:t>
            </a:r>
            <a:r>
              <a:rPr sz="3200" spc="-15" dirty="0">
                <a:latin typeface="Times New Roman"/>
                <a:cs typeface="Times New Roman"/>
              </a:rPr>
              <a:t>surge</a:t>
            </a:r>
            <a:r>
              <a:rPr sz="3200" spc="-5" dirty="0">
                <a:latin typeface="Times New Roman"/>
                <a:cs typeface="Times New Roman"/>
              </a:rPr>
              <a:t> of </a:t>
            </a:r>
            <a:r>
              <a:rPr sz="3200" dirty="0">
                <a:latin typeface="Times New Roman"/>
                <a:cs typeface="Times New Roman"/>
              </a:rPr>
              <a:t> </a:t>
            </a:r>
            <a:r>
              <a:rPr sz="3200" spc="-10" dirty="0">
                <a:latin typeface="Times New Roman"/>
                <a:cs typeface="Times New Roman"/>
              </a:rPr>
              <a:t>work</a:t>
            </a:r>
            <a:r>
              <a:rPr sz="3200" spc="-30" dirty="0">
                <a:latin typeface="Times New Roman"/>
                <a:cs typeface="Times New Roman"/>
              </a:rPr>
              <a:t> </a:t>
            </a:r>
            <a:r>
              <a:rPr sz="3200" spc="-5" dirty="0">
                <a:latin typeface="Times New Roman"/>
                <a:cs typeface="Times New Roman"/>
              </a:rPr>
              <a:t>in</a:t>
            </a:r>
            <a:r>
              <a:rPr sz="3200" dirty="0">
                <a:latin typeface="Times New Roman"/>
                <a:cs typeface="Times New Roman"/>
              </a:rPr>
              <a:t> </a:t>
            </a:r>
            <a:r>
              <a:rPr sz="3200" spc="-5" dirty="0">
                <a:latin typeface="Times New Roman"/>
                <a:cs typeface="Times New Roman"/>
              </a:rPr>
              <a:t>digital </a:t>
            </a:r>
            <a:r>
              <a:rPr sz="3200" spc="-15" dirty="0">
                <a:latin typeface="Times New Roman"/>
                <a:cs typeface="Times New Roman"/>
              </a:rPr>
              <a:t>image</a:t>
            </a:r>
            <a:r>
              <a:rPr sz="3200" spc="85" dirty="0">
                <a:latin typeface="Times New Roman"/>
                <a:cs typeface="Times New Roman"/>
              </a:rPr>
              <a:t> </a:t>
            </a:r>
            <a:r>
              <a:rPr sz="3200" spc="-5" dirty="0">
                <a:latin typeface="Times New Roman"/>
                <a:cs typeface="Times New Roman"/>
              </a:rPr>
              <a:t>processing</a:t>
            </a:r>
            <a:endParaRPr sz="3200" dirty="0">
              <a:latin typeface="Times New Roman"/>
              <a:cs typeface="Times New Roman"/>
            </a:endParaRPr>
          </a:p>
          <a:p>
            <a:pPr marL="756285" marR="3448685" lvl="1" indent="-287020">
              <a:lnSpc>
                <a:spcPts val="3020"/>
              </a:lnSpc>
              <a:spcBef>
                <a:spcPts val="675"/>
              </a:spcBef>
              <a:buFont typeface="Arial MT"/>
              <a:buChar char="–"/>
              <a:tabLst>
                <a:tab pos="756920" algn="l"/>
              </a:tabLst>
            </a:pPr>
            <a:r>
              <a:rPr sz="2800" b="1" spc="10" dirty="0">
                <a:latin typeface="Times New Roman"/>
                <a:cs typeface="Times New Roman"/>
              </a:rPr>
              <a:t>1964: </a:t>
            </a:r>
            <a:r>
              <a:rPr sz="2800" dirty="0">
                <a:latin typeface="Times New Roman"/>
                <a:cs typeface="Times New Roman"/>
              </a:rPr>
              <a:t>Computers </a:t>
            </a:r>
            <a:r>
              <a:rPr sz="2800" spc="5" dirty="0">
                <a:latin typeface="Times New Roman"/>
                <a:cs typeface="Times New Roman"/>
              </a:rPr>
              <a:t>used to </a:t>
            </a:r>
            <a:r>
              <a:rPr sz="2800" spc="-685" dirty="0">
                <a:latin typeface="Times New Roman"/>
                <a:cs typeface="Times New Roman"/>
              </a:rPr>
              <a:t> </a:t>
            </a:r>
            <a:r>
              <a:rPr sz="2800" dirty="0">
                <a:latin typeface="Times New Roman"/>
                <a:cs typeface="Times New Roman"/>
              </a:rPr>
              <a:t>improve </a:t>
            </a:r>
            <a:r>
              <a:rPr sz="2800" spc="5" dirty="0">
                <a:latin typeface="Times New Roman"/>
                <a:cs typeface="Times New Roman"/>
              </a:rPr>
              <a:t>the </a:t>
            </a:r>
            <a:r>
              <a:rPr sz="2800" spc="10" dirty="0">
                <a:latin typeface="Times New Roman"/>
                <a:cs typeface="Times New Roman"/>
              </a:rPr>
              <a:t>quality </a:t>
            </a:r>
            <a:r>
              <a:rPr sz="2800" spc="5" dirty="0">
                <a:latin typeface="Times New Roman"/>
                <a:cs typeface="Times New Roman"/>
              </a:rPr>
              <a:t>of </a:t>
            </a:r>
            <a:r>
              <a:rPr sz="2800" spc="10" dirty="0">
                <a:latin typeface="Times New Roman"/>
                <a:cs typeface="Times New Roman"/>
              </a:rPr>
              <a:t> </a:t>
            </a:r>
            <a:r>
              <a:rPr sz="2800" spc="-5" dirty="0">
                <a:latin typeface="Times New Roman"/>
                <a:cs typeface="Times New Roman"/>
              </a:rPr>
              <a:t>images</a:t>
            </a:r>
            <a:r>
              <a:rPr sz="2800" spc="-50" dirty="0">
                <a:latin typeface="Times New Roman"/>
                <a:cs typeface="Times New Roman"/>
              </a:rPr>
              <a:t> </a:t>
            </a:r>
            <a:r>
              <a:rPr sz="2800" spc="5" dirty="0">
                <a:latin typeface="Times New Roman"/>
                <a:cs typeface="Times New Roman"/>
              </a:rPr>
              <a:t>of</a:t>
            </a:r>
            <a:r>
              <a:rPr sz="2800" spc="-40" dirty="0">
                <a:latin typeface="Times New Roman"/>
                <a:cs typeface="Times New Roman"/>
              </a:rPr>
              <a:t> </a:t>
            </a:r>
            <a:r>
              <a:rPr sz="2800" spc="5" dirty="0">
                <a:latin typeface="Times New Roman"/>
                <a:cs typeface="Times New Roman"/>
              </a:rPr>
              <a:t>the</a:t>
            </a:r>
            <a:r>
              <a:rPr sz="2800" spc="-40" dirty="0">
                <a:latin typeface="Times New Roman"/>
                <a:cs typeface="Times New Roman"/>
              </a:rPr>
              <a:t> </a:t>
            </a:r>
            <a:r>
              <a:rPr sz="2800" spc="-5" dirty="0">
                <a:latin typeface="Times New Roman"/>
                <a:cs typeface="Times New Roman"/>
              </a:rPr>
              <a:t>moon </a:t>
            </a:r>
            <a:r>
              <a:rPr sz="2800" spc="5" dirty="0">
                <a:latin typeface="Times New Roman"/>
                <a:cs typeface="Times New Roman"/>
              </a:rPr>
              <a:t>taken </a:t>
            </a:r>
            <a:r>
              <a:rPr sz="2800" spc="-685" dirty="0">
                <a:latin typeface="Times New Roman"/>
                <a:cs typeface="Times New Roman"/>
              </a:rPr>
              <a:t> </a:t>
            </a:r>
            <a:r>
              <a:rPr sz="2800" spc="5" dirty="0">
                <a:latin typeface="Times New Roman"/>
                <a:cs typeface="Times New Roman"/>
              </a:rPr>
              <a:t>by</a:t>
            </a:r>
            <a:r>
              <a:rPr sz="2800" spc="-45" dirty="0">
                <a:latin typeface="Times New Roman"/>
                <a:cs typeface="Times New Roman"/>
              </a:rPr>
              <a:t> </a:t>
            </a:r>
            <a:r>
              <a:rPr sz="2800" spc="5" dirty="0">
                <a:latin typeface="Times New Roman"/>
                <a:cs typeface="Times New Roman"/>
              </a:rPr>
              <a:t>the</a:t>
            </a:r>
            <a:r>
              <a:rPr sz="2800" spc="-60" dirty="0">
                <a:latin typeface="Times New Roman"/>
                <a:cs typeface="Times New Roman"/>
              </a:rPr>
              <a:t> </a:t>
            </a:r>
            <a:r>
              <a:rPr sz="2800" i="1" spc="5" dirty="0">
                <a:latin typeface="Times New Roman"/>
                <a:cs typeface="Times New Roman"/>
              </a:rPr>
              <a:t>Ranger</a:t>
            </a:r>
            <a:r>
              <a:rPr sz="2800" i="1" spc="-45" dirty="0">
                <a:latin typeface="Times New Roman"/>
                <a:cs typeface="Times New Roman"/>
              </a:rPr>
              <a:t> </a:t>
            </a:r>
            <a:r>
              <a:rPr sz="2800" i="1" dirty="0">
                <a:latin typeface="Times New Roman"/>
                <a:cs typeface="Times New Roman"/>
              </a:rPr>
              <a:t>7</a:t>
            </a:r>
            <a:r>
              <a:rPr sz="2800" i="1" spc="-20" dirty="0">
                <a:latin typeface="Times New Roman"/>
                <a:cs typeface="Times New Roman"/>
              </a:rPr>
              <a:t> </a:t>
            </a:r>
            <a:r>
              <a:rPr sz="2800" spc="5" dirty="0">
                <a:latin typeface="Times New Roman"/>
                <a:cs typeface="Times New Roman"/>
              </a:rPr>
              <a:t>probe</a:t>
            </a:r>
            <a:endParaRPr sz="2800" dirty="0">
              <a:latin typeface="Times New Roman"/>
              <a:cs typeface="Times New Roman"/>
            </a:endParaRPr>
          </a:p>
          <a:p>
            <a:pPr marL="756285" marR="3284220" lvl="1" indent="-287020">
              <a:lnSpc>
                <a:spcPts val="3020"/>
              </a:lnSpc>
              <a:spcBef>
                <a:spcPts val="685"/>
              </a:spcBef>
              <a:buFont typeface="Arial MT"/>
              <a:buChar char="–"/>
              <a:tabLst>
                <a:tab pos="756920" algn="l"/>
              </a:tabLst>
            </a:pPr>
            <a:r>
              <a:rPr sz="2800" spc="5" dirty="0">
                <a:latin typeface="Times New Roman"/>
                <a:cs typeface="Times New Roman"/>
              </a:rPr>
              <a:t>Such</a:t>
            </a:r>
            <a:r>
              <a:rPr sz="2800" spc="-55" dirty="0">
                <a:latin typeface="Times New Roman"/>
                <a:cs typeface="Times New Roman"/>
              </a:rPr>
              <a:t> </a:t>
            </a:r>
            <a:r>
              <a:rPr sz="2800" dirty="0">
                <a:latin typeface="Times New Roman"/>
                <a:cs typeface="Times New Roman"/>
              </a:rPr>
              <a:t>techniques</a:t>
            </a:r>
            <a:r>
              <a:rPr sz="2800" spc="-25" dirty="0">
                <a:latin typeface="Times New Roman"/>
                <a:cs typeface="Times New Roman"/>
              </a:rPr>
              <a:t> </a:t>
            </a:r>
            <a:r>
              <a:rPr sz="2800" dirty="0">
                <a:latin typeface="Times New Roman"/>
                <a:cs typeface="Times New Roman"/>
              </a:rPr>
              <a:t>were</a:t>
            </a:r>
            <a:r>
              <a:rPr sz="2800" spc="-114" dirty="0">
                <a:latin typeface="Times New Roman"/>
                <a:cs typeface="Times New Roman"/>
              </a:rPr>
              <a:t> </a:t>
            </a:r>
            <a:r>
              <a:rPr sz="2800" spc="5" dirty="0">
                <a:latin typeface="Times New Roman"/>
                <a:cs typeface="Times New Roman"/>
              </a:rPr>
              <a:t>used </a:t>
            </a:r>
            <a:r>
              <a:rPr sz="2800" spc="-685" dirty="0">
                <a:latin typeface="Times New Roman"/>
                <a:cs typeface="Times New Roman"/>
              </a:rPr>
              <a:t> </a:t>
            </a:r>
            <a:r>
              <a:rPr sz="2800" spc="5" dirty="0">
                <a:latin typeface="Times New Roman"/>
                <a:cs typeface="Times New Roman"/>
              </a:rPr>
              <a:t>in</a:t>
            </a:r>
            <a:r>
              <a:rPr sz="2800" spc="-50" dirty="0">
                <a:latin typeface="Times New Roman"/>
                <a:cs typeface="Times New Roman"/>
              </a:rPr>
              <a:t> </a:t>
            </a:r>
            <a:r>
              <a:rPr sz="2800" spc="5" dirty="0">
                <a:latin typeface="Times New Roman"/>
                <a:cs typeface="Times New Roman"/>
              </a:rPr>
              <a:t>other</a:t>
            </a:r>
            <a:r>
              <a:rPr sz="2800" spc="-55" dirty="0">
                <a:latin typeface="Times New Roman"/>
                <a:cs typeface="Times New Roman"/>
              </a:rPr>
              <a:t> </a:t>
            </a:r>
            <a:r>
              <a:rPr sz="2800" spc="5" dirty="0">
                <a:latin typeface="Times New Roman"/>
                <a:cs typeface="Times New Roman"/>
              </a:rPr>
              <a:t>space</a:t>
            </a:r>
            <a:r>
              <a:rPr sz="2800" spc="-80" dirty="0">
                <a:latin typeface="Times New Roman"/>
                <a:cs typeface="Times New Roman"/>
              </a:rPr>
              <a:t> </a:t>
            </a:r>
            <a:r>
              <a:rPr sz="2800" dirty="0">
                <a:latin typeface="Times New Roman"/>
                <a:cs typeface="Times New Roman"/>
              </a:rPr>
              <a:t>missions</a:t>
            </a:r>
          </a:p>
        </p:txBody>
      </p:sp>
      <p:sp>
        <p:nvSpPr>
          <p:cNvPr id="4" name="object 4"/>
          <p:cNvSpPr txBox="1"/>
          <p:nvPr/>
        </p:nvSpPr>
        <p:spPr>
          <a:xfrm>
            <a:off x="2803653" y="5370067"/>
            <a:ext cx="4247515" cy="453390"/>
          </a:xfrm>
          <a:prstGeom prst="rect">
            <a:avLst/>
          </a:prstGeom>
        </p:spPr>
        <p:txBody>
          <a:bodyPr vert="horz" wrap="square" lIns="0" tIns="13335" rIns="0" bIns="0" rtlCol="0">
            <a:spAutoFit/>
          </a:bodyPr>
          <a:lstStyle/>
          <a:p>
            <a:pPr marL="12700">
              <a:spcBef>
                <a:spcPts val="105"/>
              </a:spcBef>
            </a:pPr>
            <a:r>
              <a:rPr sz="2800" spc="10" dirty="0">
                <a:latin typeface="Times New Roman"/>
                <a:cs typeface="Times New Roman"/>
              </a:rPr>
              <a:t>in</a:t>
            </a:r>
            <a:r>
              <a:rPr sz="2800" dirty="0">
                <a:latin typeface="Times New Roman"/>
                <a:cs typeface="Times New Roman"/>
              </a:rPr>
              <a:t>c</a:t>
            </a:r>
            <a:r>
              <a:rPr sz="2800" spc="10" dirty="0">
                <a:latin typeface="Times New Roman"/>
                <a:cs typeface="Times New Roman"/>
              </a:rPr>
              <a:t>lu</a:t>
            </a:r>
            <a:r>
              <a:rPr sz="2800" spc="-15" dirty="0">
                <a:latin typeface="Times New Roman"/>
                <a:cs typeface="Times New Roman"/>
              </a:rPr>
              <a:t>di</a:t>
            </a:r>
            <a:r>
              <a:rPr sz="2800" spc="10" dirty="0">
                <a:latin typeface="Times New Roman"/>
                <a:cs typeface="Times New Roman"/>
              </a:rPr>
              <a:t>n</a:t>
            </a:r>
            <a:r>
              <a:rPr sz="2800" dirty="0">
                <a:latin typeface="Times New Roman"/>
                <a:cs typeface="Times New Roman"/>
              </a:rPr>
              <a:t>g</a:t>
            </a:r>
            <a:r>
              <a:rPr sz="2800" spc="-114" dirty="0">
                <a:latin typeface="Times New Roman"/>
                <a:cs typeface="Times New Roman"/>
              </a:rPr>
              <a:t> </a:t>
            </a:r>
            <a:r>
              <a:rPr sz="2800" spc="10" dirty="0">
                <a:latin typeface="Times New Roman"/>
                <a:cs typeface="Times New Roman"/>
              </a:rPr>
              <a:t>th</a:t>
            </a:r>
            <a:r>
              <a:rPr sz="2800" dirty="0">
                <a:latin typeface="Times New Roman"/>
                <a:cs typeface="Times New Roman"/>
              </a:rPr>
              <a:t>e</a:t>
            </a:r>
            <a:r>
              <a:rPr sz="2800" spc="-195" dirty="0">
                <a:latin typeface="Times New Roman"/>
                <a:cs typeface="Times New Roman"/>
              </a:rPr>
              <a:t> </a:t>
            </a:r>
            <a:r>
              <a:rPr sz="2800" spc="-10" dirty="0">
                <a:latin typeface="Times New Roman"/>
                <a:cs typeface="Times New Roman"/>
              </a:rPr>
              <a:t>A</a:t>
            </a:r>
            <a:r>
              <a:rPr sz="2800" spc="10" dirty="0">
                <a:latin typeface="Times New Roman"/>
                <a:cs typeface="Times New Roman"/>
              </a:rPr>
              <a:t>poll</a:t>
            </a:r>
            <a:r>
              <a:rPr sz="2800" dirty="0">
                <a:latin typeface="Times New Roman"/>
                <a:cs typeface="Times New Roman"/>
              </a:rPr>
              <a:t>o</a:t>
            </a:r>
            <a:r>
              <a:rPr sz="2800" spc="-65" dirty="0">
                <a:latin typeface="Times New Roman"/>
                <a:cs typeface="Times New Roman"/>
              </a:rPr>
              <a:t> </a:t>
            </a:r>
            <a:r>
              <a:rPr sz="2800" spc="10" dirty="0">
                <a:latin typeface="Times New Roman"/>
                <a:cs typeface="Times New Roman"/>
              </a:rPr>
              <a:t>l</a:t>
            </a:r>
            <a:r>
              <a:rPr sz="2800" dirty="0">
                <a:latin typeface="Times New Roman"/>
                <a:cs typeface="Times New Roman"/>
              </a:rPr>
              <a:t>a</a:t>
            </a:r>
            <a:r>
              <a:rPr sz="2800" spc="10" dirty="0">
                <a:latin typeface="Times New Roman"/>
                <a:cs typeface="Times New Roman"/>
              </a:rPr>
              <a:t>nding</a:t>
            </a:r>
            <a:r>
              <a:rPr sz="2800" dirty="0">
                <a:latin typeface="Times New Roman"/>
                <a:cs typeface="Times New Roman"/>
              </a:rPr>
              <a:t>s</a:t>
            </a:r>
            <a:endParaRPr sz="2800">
              <a:latin typeface="Times New Roman"/>
              <a:cs typeface="Times New Roman"/>
            </a:endParaRPr>
          </a:p>
        </p:txBody>
      </p:sp>
      <p:pic>
        <p:nvPicPr>
          <p:cNvPr id="5" name="object 5"/>
          <p:cNvPicPr/>
          <p:nvPr/>
        </p:nvPicPr>
        <p:blipFill>
          <a:blip r:embed="rId2" cstate="print"/>
          <a:stretch>
            <a:fillRect/>
          </a:stretch>
        </p:blipFill>
        <p:spPr>
          <a:xfrm>
            <a:off x="7613921" y="2970321"/>
            <a:ext cx="2660886" cy="2578537"/>
          </a:xfrm>
          <a:prstGeom prst="rect">
            <a:avLst/>
          </a:prstGeom>
        </p:spPr>
      </p:pic>
      <p:sp>
        <p:nvSpPr>
          <p:cNvPr id="6" name="object 6"/>
          <p:cNvSpPr txBox="1"/>
          <p:nvPr/>
        </p:nvSpPr>
        <p:spPr>
          <a:xfrm>
            <a:off x="7488428" y="5604764"/>
            <a:ext cx="2909570" cy="848360"/>
          </a:xfrm>
          <a:prstGeom prst="rect">
            <a:avLst/>
          </a:prstGeom>
        </p:spPr>
        <p:txBody>
          <a:bodyPr vert="horz" wrap="square" lIns="0" tIns="12700" rIns="0" bIns="0" rtlCol="0">
            <a:spAutoFit/>
          </a:bodyPr>
          <a:lstStyle/>
          <a:p>
            <a:pPr marL="12700" marR="5080" algn="ctr">
              <a:spcBef>
                <a:spcPts val="100"/>
              </a:spcBef>
            </a:pPr>
            <a:r>
              <a:rPr dirty="0">
                <a:latin typeface="Calibri"/>
                <a:cs typeface="Calibri"/>
              </a:rPr>
              <a:t>A</a:t>
            </a:r>
            <a:r>
              <a:rPr spc="-40" dirty="0">
                <a:latin typeface="Calibri"/>
                <a:cs typeface="Calibri"/>
              </a:rPr>
              <a:t> </a:t>
            </a:r>
            <a:r>
              <a:rPr spc="-10" dirty="0">
                <a:latin typeface="Calibri"/>
                <a:cs typeface="Calibri"/>
              </a:rPr>
              <a:t>picture</a:t>
            </a:r>
            <a:r>
              <a:rPr spc="30" dirty="0">
                <a:latin typeface="Calibri"/>
                <a:cs typeface="Calibri"/>
              </a:rPr>
              <a:t> </a:t>
            </a:r>
            <a:r>
              <a:rPr dirty="0">
                <a:latin typeface="Calibri"/>
                <a:cs typeface="Calibri"/>
              </a:rPr>
              <a:t>of</a:t>
            </a:r>
            <a:r>
              <a:rPr spc="-5" dirty="0">
                <a:latin typeface="Calibri"/>
                <a:cs typeface="Calibri"/>
              </a:rPr>
              <a:t> </a:t>
            </a:r>
            <a:r>
              <a:rPr spc="-10" dirty="0">
                <a:latin typeface="Calibri"/>
                <a:cs typeface="Calibri"/>
              </a:rPr>
              <a:t>the</a:t>
            </a:r>
            <a:r>
              <a:rPr spc="10" dirty="0">
                <a:latin typeface="Calibri"/>
                <a:cs typeface="Calibri"/>
              </a:rPr>
              <a:t> </a:t>
            </a:r>
            <a:r>
              <a:rPr dirty="0">
                <a:latin typeface="Calibri"/>
                <a:cs typeface="Calibri"/>
              </a:rPr>
              <a:t>moon</a:t>
            </a:r>
            <a:r>
              <a:rPr spc="-15" dirty="0">
                <a:latin typeface="Calibri"/>
                <a:cs typeface="Calibri"/>
              </a:rPr>
              <a:t> </a:t>
            </a:r>
            <a:r>
              <a:rPr spc="-20" dirty="0">
                <a:latin typeface="Calibri"/>
                <a:cs typeface="Calibri"/>
              </a:rPr>
              <a:t>taken</a:t>
            </a:r>
            <a:r>
              <a:rPr spc="10" dirty="0">
                <a:latin typeface="Calibri"/>
                <a:cs typeface="Calibri"/>
              </a:rPr>
              <a:t> </a:t>
            </a:r>
            <a:r>
              <a:rPr spc="-10" dirty="0">
                <a:latin typeface="Calibri"/>
                <a:cs typeface="Calibri"/>
              </a:rPr>
              <a:t>by </a:t>
            </a:r>
            <a:r>
              <a:rPr spc="-390" dirty="0">
                <a:latin typeface="Calibri"/>
                <a:cs typeface="Calibri"/>
              </a:rPr>
              <a:t> </a:t>
            </a:r>
            <a:r>
              <a:rPr spc="-10" dirty="0">
                <a:latin typeface="Calibri"/>
                <a:cs typeface="Calibri"/>
              </a:rPr>
              <a:t>the</a:t>
            </a:r>
            <a:r>
              <a:rPr spc="-20" dirty="0">
                <a:latin typeface="Calibri"/>
                <a:cs typeface="Calibri"/>
              </a:rPr>
              <a:t> </a:t>
            </a:r>
            <a:r>
              <a:rPr spc="-10" dirty="0">
                <a:latin typeface="Calibri"/>
                <a:cs typeface="Calibri"/>
              </a:rPr>
              <a:t>Ranger</a:t>
            </a:r>
            <a:r>
              <a:rPr spc="40" dirty="0">
                <a:latin typeface="Calibri"/>
                <a:cs typeface="Calibri"/>
              </a:rPr>
              <a:t> </a:t>
            </a:r>
            <a:r>
              <a:rPr dirty="0">
                <a:latin typeface="Calibri"/>
                <a:cs typeface="Calibri"/>
              </a:rPr>
              <a:t>7</a:t>
            </a:r>
            <a:r>
              <a:rPr spc="-10" dirty="0">
                <a:latin typeface="Calibri"/>
                <a:cs typeface="Calibri"/>
              </a:rPr>
              <a:t> probe</a:t>
            </a:r>
            <a:r>
              <a:rPr spc="10" dirty="0">
                <a:latin typeface="Calibri"/>
                <a:cs typeface="Calibri"/>
              </a:rPr>
              <a:t> </a:t>
            </a:r>
            <a:r>
              <a:rPr spc="-10" dirty="0">
                <a:latin typeface="Calibri"/>
                <a:cs typeface="Calibri"/>
              </a:rPr>
              <a:t>minutes </a:t>
            </a:r>
            <a:r>
              <a:rPr spc="-5" dirty="0">
                <a:latin typeface="Calibri"/>
                <a:cs typeface="Calibri"/>
              </a:rPr>
              <a:t> </a:t>
            </a:r>
            <a:r>
              <a:rPr spc="-20" dirty="0">
                <a:latin typeface="Calibri"/>
                <a:cs typeface="Calibri"/>
              </a:rPr>
              <a:t>before</a:t>
            </a:r>
            <a:r>
              <a:rPr spc="10" dirty="0">
                <a:latin typeface="Calibri"/>
                <a:cs typeface="Calibri"/>
              </a:rPr>
              <a:t> </a:t>
            </a:r>
            <a:r>
              <a:rPr spc="-10" dirty="0">
                <a:latin typeface="Calibri"/>
                <a:cs typeface="Calibri"/>
              </a:rPr>
              <a:t>landing</a:t>
            </a:r>
            <a:endParaRPr>
              <a:latin typeface="Calibri"/>
              <a:cs typeface="Calibri"/>
            </a:endParaRPr>
          </a:p>
        </p:txBody>
      </p:sp>
      <p:sp>
        <p:nvSpPr>
          <p:cNvPr id="7" name="object 7"/>
          <p:cNvSpPr/>
          <p:nvPr/>
        </p:nvSpPr>
        <p:spPr>
          <a:xfrm>
            <a:off x="7501129" y="2895600"/>
            <a:ext cx="2883535" cy="3599815"/>
          </a:xfrm>
          <a:custGeom>
            <a:avLst/>
            <a:gdLst/>
            <a:ahLst/>
            <a:cxnLst/>
            <a:rect l="l" t="t" r="r" b="b"/>
            <a:pathLst>
              <a:path w="2883534" h="3599815">
                <a:moveTo>
                  <a:pt x="2883408" y="0"/>
                </a:moveTo>
                <a:lnTo>
                  <a:pt x="2871216" y="0"/>
                </a:lnTo>
                <a:lnTo>
                  <a:pt x="2871216" y="12192"/>
                </a:lnTo>
                <a:lnTo>
                  <a:pt x="2871216" y="2715768"/>
                </a:lnTo>
                <a:lnTo>
                  <a:pt x="2871216" y="2727960"/>
                </a:lnTo>
                <a:lnTo>
                  <a:pt x="2871216" y="3587508"/>
                </a:lnTo>
                <a:lnTo>
                  <a:pt x="12192" y="3587508"/>
                </a:lnTo>
                <a:lnTo>
                  <a:pt x="12192" y="2727960"/>
                </a:lnTo>
                <a:lnTo>
                  <a:pt x="2871216" y="2727960"/>
                </a:lnTo>
                <a:lnTo>
                  <a:pt x="2871216" y="2715768"/>
                </a:lnTo>
                <a:lnTo>
                  <a:pt x="12192" y="2715768"/>
                </a:lnTo>
                <a:lnTo>
                  <a:pt x="12192" y="12192"/>
                </a:lnTo>
                <a:lnTo>
                  <a:pt x="2871216" y="12192"/>
                </a:lnTo>
                <a:lnTo>
                  <a:pt x="2871216" y="0"/>
                </a:lnTo>
                <a:lnTo>
                  <a:pt x="0" y="0"/>
                </a:lnTo>
                <a:lnTo>
                  <a:pt x="0" y="2715768"/>
                </a:lnTo>
                <a:lnTo>
                  <a:pt x="0" y="2727960"/>
                </a:lnTo>
                <a:lnTo>
                  <a:pt x="0" y="3599688"/>
                </a:lnTo>
                <a:lnTo>
                  <a:pt x="2883408" y="3599688"/>
                </a:lnTo>
                <a:lnTo>
                  <a:pt x="2883408" y="3593592"/>
                </a:lnTo>
                <a:lnTo>
                  <a:pt x="2883408" y="3587508"/>
                </a:lnTo>
                <a:lnTo>
                  <a:pt x="2883408" y="6096"/>
                </a:lnTo>
                <a:lnTo>
                  <a:pt x="2883408" y="0"/>
                </a:lnTo>
                <a:close/>
              </a:path>
            </a:pathLst>
          </a:custGeom>
          <a:solidFill>
            <a:srgbClr val="000000"/>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9401-0038-7354-A7BC-B390C469562B}"/>
              </a:ext>
            </a:extLst>
          </p:cNvPr>
          <p:cNvSpPr>
            <a:spLocks noGrp="1"/>
          </p:cNvSpPr>
          <p:nvPr>
            <p:ph type="title"/>
          </p:nvPr>
        </p:nvSpPr>
        <p:spPr/>
        <p:txBody>
          <a:bodyPr/>
          <a:lstStyle/>
          <a:p>
            <a:r>
              <a:rPr lang="en-GB" dirty="0"/>
              <a:t>Computer era</a:t>
            </a:r>
            <a:endParaRPr lang="en-IN" dirty="0"/>
          </a:p>
        </p:txBody>
      </p:sp>
      <p:sp>
        <p:nvSpPr>
          <p:cNvPr id="3" name="Content Placeholder 2">
            <a:extLst>
              <a:ext uri="{FF2B5EF4-FFF2-40B4-BE49-F238E27FC236}">
                <a16:creationId xmlns:a16="http://schemas.microsoft.com/office/drawing/2014/main" id="{0F9917A2-F231-7535-5F67-C3EED7CA5008}"/>
              </a:ext>
            </a:extLst>
          </p:cNvPr>
          <p:cNvSpPr>
            <a:spLocks noGrp="1"/>
          </p:cNvSpPr>
          <p:nvPr>
            <p:ph idx="1"/>
          </p:nvPr>
        </p:nvSpPr>
        <p:spPr/>
        <p:txBody>
          <a:bodyPr/>
          <a:lstStyle/>
          <a:p>
            <a:r>
              <a:rPr lang="en-GB" dirty="0"/>
              <a:t>1940: introduced Digital computer</a:t>
            </a:r>
          </a:p>
          <a:p>
            <a:r>
              <a:rPr lang="en-GB" dirty="0"/>
              <a:t>1948: Introduced transistor in Bell lab</a:t>
            </a:r>
          </a:p>
          <a:p>
            <a:r>
              <a:rPr lang="en-GB" dirty="0"/>
              <a:t>1950-60: High level languages</a:t>
            </a:r>
          </a:p>
          <a:p>
            <a:r>
              <a:rPr lang="en-GB" dirty="0"/>
              <a:t>1958: IC s introduced</a:t>
            </a:r>
          </a:p>
          <a:p>
            <a:r>
              <a:rPr lang="en-GB" dirty="0"/>
              <a:t>1960: Developed Operating systems</a:t>
            </a:r>
          </a:p>
          <a:p>
            <a:r>
              <a:rPr lang="en-GB" dirty="0"/>
              <a:t>1970:Microprocessor</a:t>
            </a:r>
          </a:p>
          <a:p>
            <a:r>
              <a:rPr lang="en-GB" dirty="0"/>
              <a:t>1981: Personal computer by IBM</a:t>
            </a:r>
            <a:endParaRPr lang="en-IN" dirty="0"/>
          </a:p>
        </p:txBody>
      </p:sp>
      <p:sp>
        <p:nvSpPr>
          <p:cNvPr id="4" name="Slide Number Placeholder 3">
            <a:extLst>
              <a:ext uri="{FF2B5EF4-FFF2-40B4-BE49-F238E27FC236}">
                <a16:creationId xmlns:a16="http://schemas.microsoft.com/office/drawing/2014/main" id="{2A0EF009-596F-7154-26A9-E92D362F943B}"/>
              </a:ext>
            </a:extLst>
          </p:cNvPr>
          <p:cNvSpPr>
            <a:spLocks noGrp="1"/>
          </p:cNvSpPr>
          <p:nvPr>
            <p:ph type="sldNum" sz="quarter" idx="12"/>
          </p:nvPr>
        </p:nvSpPr>
        <p:spPr/>
        <p:txBody>
          <a:bodyPr/>
          <a:lstStyle/>
          <a:p>
            <a:pPr marL="38100"/>
            <a:fld id="{81D60167-4931-47E6-BA6A-407CBD079E47}" type="slidenum">
              <a:rPr lang="en-IN" smtClean="0"/>
              <a:pPr marL="38100"/>
              <a:t>15</a:t>
            </a:fld>
            <a:endParaRPr lang="en-IN" dirty="0"/>
          </a:p>
        </p:txBody>
      </p:sp>
    </p:spTree>
    <p:extLst>
      <p:ext uri="{BB962C8B-B14F-4D97-AF65-F5344CB8AC3E}">
        <p14:creationId xmlns:p14="http://schemas.microsoft.com/office/powerpoint/2010/main" val="179929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7448" y="609092"/>
            <a:ext cx="6681528" cy="505908"/>
          </a:xfrm>
          <a:prstGeom prst="rect">
            <a:avLst/>
          </a:prstGeom>
        </p:spPr>
        <p:txBody>
          <a:bodyPr vert="horz" wrap="square" lIns="0" tIns="13335" rIns="0" bIns="0" rtlCol="0">
            <a:spAutoFit/>
          </a:bodyPr>
          <a:lstStyle/>
          <a:p>
            <a:pPr marL="12700">
              <a:spcBef>
                <a:spcPts val="105"/>
              </a:spcBef>
            </a:pPr>
            <a:r>
              <a:rPr spc="5" dirty="0"/>
              <a:t>History</a:t>
            </a:r>
            <a:r>
              <a:rPr spc="-100" dirty="0"/>
              <a:t> </a:t>
            </a:r>
            <a:r>
              <a:rPr spc="5" dirty="0"/>
              <a:t>of</a:t>
            </a:r>
            <a:r>
              <a:rPr spc="-20" dirty="0"/>
              <a:t> </a:t>
            </a:r>
            <a:r>
              <a:rPr spc="-5" dirty="0"/>
              <a:t>DIP</a:t>
            </a:r>
            <a:r>
              <a:rPr spc="-114" dirty="0"/>
              <a:t> </a:t>
            </a:r>
            <a:r>
              <a:rPr spc="5" dirty="0"/>
              <a:t>(cont…)</a:t>
            </a:r>
          </a:p>
        </p:txBody>
      </p:sp>
      <p:sp>
        <p:nvSpPr>
          <p:cNvPr id="3" name="object 3"/>
          <p:cNvSpPr txBox="1"/>
          <p:nvPr/>
        </p:nvSpPr>
        <p:spPr>
          <a:xfrm>
            <a:off x="2059941" y="1572260"/>
            <a:ext cx="7501255" cy="3727450"/>
          </a:xfrm>
          <a:prstGeom prst="rect">
            <a:avLst/>
          </a:prstGeom>
        </p:spPr>
        <p:txBody>
          <a:bodyPr vert="horz" wrap="square" lIns="0" tIns="66675" rIns="0" bIns="0" rtlCol="0">
            <a:spAutoFit/>
          </a:bodyPr>
          <a:lstStyle/>
          <a:p>
            <a:pPr marL="12700" marR="5080">
              <a:lnSpc>
                <a:spcPts val="3460"/>
              </a:lnSpc>
              <a:spcBef>
                <a:spcPts val="525"/>
              </a:spcBef>
              <a:buSzPct val="96875"/>
              <a:buFont typeface="Arial MT"/>
              <a:buChar char="•"/>
              <a:tabLst>
                <a:tab pos="156210" algn="l"/>
              </a:tabLst>
            </a:pPr>
            <a:r>
              <a:rPr sz="3200" b="1" spc="-5" dirty="0">
                <a:latin typeface="Times New Roman"/>
                <a:cs typeface="Times New Roman"/>
              </a:rPr>
              <a:t>1970s:</a:t>
            </a:r>
            <a:r>
              <a:rPr sz="3200" b="1" spc="-55" dirty="0">
                <a:latin typeface="Times New Roman"/>
                <a:cs typeface="Times New Roman"/>
              </a:rPr>
              <a:t> </a:t>
            </a:r>
            <a:r>
              <a:rPr sz="3200" spc="-5" dirty="0">
                <a:latin typeface="Times New Roman"/>
                <a:cs typeface="Times New Roman"/>
              </a:rPr>
              <a:t>Digital</a:t>
            </a:r>
            <a:r>
              <a:rPr sz="3200" spc="10" dirty="0">
                <a:latin typeface="Times New Roman"/>
                <a:cs typeface="Times New Roman"/>
              </a:rPr>
              <a:t> </a:t>
            </a:r>
            <a:r>
              <a:rPr sz="3200" spc="-15" dirty="0">
                <a:latin typeface="Times New Roman"/>
                <a:cs typeface="Times New Roman"/>
              </a:rPr>
              <a:t>image</a:t>
            </a:r>
            <a:r>
              <a:rPr sz="3200" spc="60" dirty="0">
                <a:latin typeface="Times New Roman"/>
                <a:cs typeface="Times New Roman"/>
              </a:rPr>
              <a:t> </a:t>
            </a:r>
            <a:r>
              <a:rPr sz="3200" spc="-5" dirty="0">
                <a:latin typeface="Times New Roman"/>
                <a:cs typeface="Times New Roman"/>
              </a:rPr>
              <a:t>processing</a:t>
            </a:r>
            <a:r>
              <a:rPr sz="3200" spc="20" dirty="0">
                <a:latin typeface="Times New Roman"/>
                <a:cs typeface="Times New Roman"/>
              </a:rPr>
              <a:t> </a:t>
            </a:r>
            <a:r>
              <a:rPr sz="3200" spc="-5" dirty="0">
                <a:latin typeface="Times New Roman"/>
                <a:cs typeface="Times New Roman"/>
              </a:rPr>
              <a:t>begins</a:t>
            </a:r>
            <a:r>
              <a:rPr sz="3200" spc="-30"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spc="-5" dirty="0">
                <a:latin typeface="Times New Roman"/>
                <a:cs typeface="Times New Roman"/>
              </a:rPr>
              <a:t>be </a:t>
            </a:r>
            <a:r>
              <a:rPr sz="3200" spc="-785" dirty="0">
                <a:latin typeface="Times New Roman"/>
                <a:cs typeface="Times New Roman"/>
              </a:rPr>
              <a:t> </a:t>
            </a:r>
            <a:r>
              <a:rPr sz="3200" spc="-5" dirty="0">
                <a:latin typeface="Times New Roman"/>
                <a:cs typeface="Times New Roman"/>
              </a:rPr>
              <a:t>used</a:t>
            </a:r>
            <a:r>
              <a:rPr sz="3200" spc="-30" dirty="0">
                <a:latin typeface="Times New Roman"/>
                <a:cs typeface="Times New Roman"/>
              </a:rPr>
              <a:t> </a:t>
            </a:r>
            <a:r>
              <a:rPr sz="3200" spc="-5" dirty="0">
                <a:latin typeface="Times New Roman"/>
                <a:cs typeface="Times New Roman"/>
              </a:rPr>
              <a:t>in</a:t>
            </a:r>
            <a:r>
              <a:rPr sz="3200" dirty="0">
                <a:latin typeface="Times New Roman"/>
                <a:cs typeface="Times New Roman"/>
              </a:rPr>
              <a:t> </a:t>
            </a:r>
            <a:r>
              <a:rPr sz="3200" spc="-15" dirty="0">
                <a:latin typeface="Times New Roman"/>
                <a:cs typeface="Times New Roman"/>
              </a:rPr>
              <a:t>medical</a:t>
            </a:r>
            <a:r>
              <a:rPr sz="3200" spc="85" dirty="0">
                <a:latin typeface="Times New Roman"/>
                <a:cs typeface="Times New Roman"/>
              </a:rPr>
              <a:t> </a:t>
            </a:r>
            <a:r>
              <a:rPr sz="3200" spc="-5" dirty="0">
                <a:latin typeface="Times New Roman"/>
                <a:cs typeface="Times New Roman"/>
              </a:rPr>
              <a:t>applications</a:t>
            </a:r>
            <a:endParaRPr sz="3200" dirty="0">
              <a:latin typeface="Times New Roman"/>
              <a:cs typeface="Times New Roman"/>
            </a:endParaRPr>
          </a:p>
          <a:p>
            <a:pPr marL="756285" marR="2649220" indent="-287020">
              <a:lnSpc>
                <a:spcPts val="3020"/>
              </a:lnSpc>
              <a:spcBef>
                <a:spcPts val="680"/>
              </a:spcBef>
            </a:pPr>
            <a:r>
              <a:rPr sz="2800" dirty="0">
                <a:latin typeface="Arial MT"/>
                <a:cs typeface="Arial MT"/>
              </a:rPr>
              <a:t>– </a:t>
            </a:r>
            <a:r>
              <a:rPr sz="2800" b="1" spc="10" dirty="0">
                <a:latin typeface="Times New Roman"/>
                <a:cs typeface="Times New Roman"/>
              </a:rPr>
              <a:t>1979: </a:t>
            </a:r>
            <a:r>
              <a:rPr sz="2800" spc="5" dirty="0">
                <a:latin typeface="Times New Roman"/>
                <a:cs typeface="Times New Roman"/>
              </a:rPr>
              <a:t>Sir </a:t>
            </a:r>
            <a:r>
              <a:rPr sz="2800" dirty="0">
                <a:latin typeface="Times New Roman"/>
                <a:cs typeface="Times New Roman"/>
              </a:rPr>
              <a:t>Godfrey </a:t>
            </a:r>
            <a:r>
              <a:rPr sz="2800" spc="-5" dirty="0">
                <a:latin typeface="Times New Roman"/>
                <a:cs typeface="Times New Roman"/>
              </a:rPr>
              <a:t>N. </a:t>
            </a:r>
            <a:r>
              <a:rPr sz="2800" dirty="0">
                <a:latin typeface="Times New Roman"/>
                <a:cs typeface="Times New Roman"/>
              </a:rPr>
              <a:t> </a:t>
            </a:r>
            <a:r>
              <a:rPr sz="2800" spc="5" dirty="0">
                <a:latin typeface="Times New Roman"/>
                <a:cs typeface="Times New Roman"/>
              </a:rPr>
              <a:t>Hounsfield</a:t>
            </a:r>
            <a:r>
              <a:rPr sz="2800" spc="-130" dirty="0">
                <a:latin typeface="Times New Roman"/>
                <a:cs typeface="Times New Roman"/>
              </a:rPr>
              <a:t> </a:t>
            </a:r>
            <a:r>
              <a:rPr sz="2800" spc="5" dirty="0">
                <a:latin typeface="Times New Roman"/>
                <a:cs typeface="Times New Roman"/>
              </a:rPr>
              <a:t>&amp;</a:t>
            </a:r>
            <a:r>
              <a:rPr sz="2800" spc="-25" dirty="0">
                <a:latin typeface="Times New Roman"/>
                <a:cs typeface="Times New Roman"/>
              </a:rPr>
              <a:t> </a:t>
            </a:r>
            <a:r>
              <a:rPr sz="2800" spc="5" dirty="0">
                <a:latin typeface="Times New Roman"/>
                <a:cs typeface="Times New Roman"/>
              </a:rPr>
              <a:t>Prof.</a:t>
            </a:r>
            <a:r>
              <a:rPr sz="2800" spc="-170" dirty="0">
                <a:latin typeface="Times New Roman"/>
                <a:cs typeface="Times New Roman"/>
              </a:rPr>
              <a:t> </a:t>
            </a:r>
            <a:r>
              <a:rPr sz="2800" dirty="0">
                <a:latin typeface="Times New Roman"/>
                <a:cs typeface="Times New Roman"/>
              </a:rPr>
              <a:t>Allan</a:t>
            </a:r>
            <a:r>
              <a:rPr sz="2800" spc="-55" dirty="0">
                <a:latin typeface="Times New Roman"/>
                <a:cs typeface="Times New Roman"/>
              </a:rPr>
              <a:t> </a:t>
            </a:r>
            <a:r>
              <a:rPr sz="2800" dirty="0">
                <a:latin typeface="Times New Roman"/>
                <a:cs typeface="Times New Roman"/>
              </a:rPr>
              <a:t>M. </a:t>
            </a:r>
            <a:r>
              <a:rPr sz="2800" spc="-685" dirty="0">
                <a:latin typeface="Times New Roman"/>
                <a:cs typeface="Times New Roman"/>
              </a:rPr>
              <a:t> </a:t>
            </a:r>
            <a:r>
              <a:rPr sz="2800" spc="-5" dirty="0">
                <a:latin typeface="Times New Roman"/>
                <a:cs typeface="Times New Roman"/>
              </a:rPr>
              <a:t>Cormack </a:t>
            </a:r>
            <a:r>
              <a:rPr sz="2800" spc="5" dirty="0">
                <a:latin typeface="Times New Roman"/>
                <a:cs typeface="Times New Roman"/>
              </a:rPr>
              <a:t>share the </a:t>
            </a:r>
            <a:r>
              <a:rPr sz="2800" b="1" dirty="0">
                <a:latin typeface="Times New Roman"/>
                <a:cs typeface="Times New Roman"/>
              </a:rPr>
              <a:t>Nobel </a:t>
            </a:r>
            <a:r>
              <a:rPr sz="2800" b="1" spc="5" dirty="0">
                <a:latin typeface="Times New Roman"/>
                <a:cs typeface="Times New Roman"/>
              </a:rPr>
              <a:t> Prize in </a:t>
            </a:r>
            <a:r>
              <a:rPr sz="2800" b="1" dirty="0">
                <a:latin typeface="Times New Roman"/>
                <a:cs typeface="Times New Roman"/>
              </a:rPr>
              <a:t>medicine </a:t>
            </a:r>
            <a:r>
              <a:rPr sz="2800" b="1" spc="5" dirty="0">
                <a:latin typeface="Times New Roman"/>
                <a:cs typeface="Times New Roman"/>
              </a:rPr>
              <a:t>for the </a:t>
            </a:r>
            <a:r>
              <a:rPr sz="2800" b="1" spc="10" dirty="0">
                <a:latin typeface="Times New Roman"/>
                <a:cs typeface="Times New Roman"/>
              </a:rPr>
              <a:t> </a:t>
            </a:r>
            <a:r>
              <a:rPr sz="2800" b="1" spc="5" dirty="0">
                <a:latin typeface="Times New Roman"/>
                <a:cs typeface="Times New Roman"/>
              </a:rPr>
              <a:t>invention of  </a:t>
            </a:r>
            <a:r>
              <a:rPr sz="2800" b="1" spc="-20" dirty="0">
                <a:latin typeface="Times New Roman"/>
                <a:cs typeface="Times New Roman"/>
              </a:rPr>
              <a:t>tomography</a:t>
            </a:r>
            <a:r>
              <a:rPr sz="2800" spc="-20" dirty="0">
                <a:latin typeface="Times New Roman"/>
                <a:cs typeface="Times New Roman"/>
              </a:rPr>
              <a:t>, </a:t>
            </a:r>
            <a:r>
              <a:rPr sz="2800" spc="-15" dirty="0">
                <a:latin typeface="Times New Roman"/>
                <a:cs typeface="Times New Roman"/>
              </a:rPr>
              <a:t> </a:t>
            </a:r>
            <a:r>
              <a:rPr sz="2800" spc="5" dirty="0">
                <a:latin typeface="Times New Roman"/>
                <a:cs typeface="Times New Roman"/>
              </a:rPr>
              <a:t>the technology </a:t>
            </a:r>
            <a:r>
              <a:rPr sz="2800" spc="10" dirty="0">
                <a:latin typeface="Times New Roman"/>
                <a:cs typeface="Times New Roman"/>
              </a:rPr>
              <a:t>behind </a:t>
            </a:r>
            <a:r>
              <a:rPr sz="2800" spc="15" dirty="0">
                <a:latin typeface="Times New Roman"/>
                <a:cs typeface="Times New Roman"/>
              </a:rPr>
              <a:t> </a:t>
            </a:r>
            <a:r>
              <a:rPr sz="2800" b="1" spc="5" dirty="0">
                <a:latin typeface="Times New Roman"/>
                <a:cs typeface="Times New Roman"/>
              </a:rPr>
              <a:t>C</a:t>
            </a:r>
            <a:r>
              <a:rPr sz="2800" b="1" spc="10" dirty="0">
                <a:latin typeface="Times New Roman"/>
                <a:cs typeface="Times New Roman"/>
              </a:rPr>
              <a:t>o</a:t>
            </a:r>
            <a:r>
              <a:rPr sz="2800" b="1" spc="-45" dirty="0">
                <a:latin typeface="Times New Roman"/>
                <a:cs typeface="Times New Roman"/>
              </a:rPr>
              <a:t>m</a:t>
            </a:r>
            <a:r>
              <a:rPr sz="2800" b="1" spc="10" dirty="0">
                <a:latin typeface="Times New Roman"/>
                <a:cs typeface="Times New Roman"/>
              </a:rPr>
              <a:t>put</a:t>
            </a:r>
            <a:r>
              <a:rPr sz="2800" b="1" dirty="0">
                <a:latin typeface="Times New Roman"/>
                <a:cs typeface="Times New Roman"/>
              </a:rPr>
              <a:t>er</a:t>
            </a:r>
            <a:r>
              <a:rPr sz="2800" b="1" spc="10" dirty="0">
                <a:latin typeface="Times New Roman"/>
                <a:cs typeface="Times New Roman"/>
              </a:rPr>
              <a:t>is</a:t>
            </a:r>
            <a:r>
              <a:rPr sz="2800" b="1" spc="-25" dirty="0">
                <a:latin typeface="Times New Roman"/>
                <a:cs typeface="Times New Roman"/>
              </a:rPr>
              <a:t>e</a:t>
            </a:r>
            <a:r>
              <a:rPr sz="2800" b="1" dirty="0">
                <a:latin typeface="Times New Roman"/>
                <a:cs typeface="Times New Roman"/>
              </a:rPr>
              <a:t>d</a:t>
            </a:r>
            <a:r>
              <a:rPr sz="2800" b="1" spc="-260" dirty="0">
                <a:latin typeface="Times New Roman"/>
                <a:cs typeface="Times New Roman"/>
              </a:rPr>
              <a:t> </a:t>
            </a:r>
            <a:r>
              <a:rPr sz="2800" b="1" spc="-10" dirty="0">
                <a:latin typeface="Times New Roman"/>
                <a:cs typeface="Times New Roman"/>
              </a:rPr>
              <a:t>A</a:t>
            </a:r>
            <a:r>
              <a:rPr sz="2800" b="1" spc="10" dirty="0">
                <a:latin typeface="Times New Roman"/>
                <a:cs typeface="Times New Roman"/>
              </a:rPr>
              <a:t>xi</a:t>
            </a:r>
            <a:r>
              <a:rPr sz="2800" b="1" dirty="0">
                <a:latin typeface="Times New Roman"/>
                <a:cs typeface="Times New Roman"/>
              </a:rPr>
              <a:t>al</a:t>
            </a:r>
          </a:p>
        </p:txBody>
      </p:sp>
      <p:sp>
        <p:nvSpPr>
          <p:cNvPr id="4" name="object 4"/>
          <p:cNvSpPr txBox="1"/>
          <p:nvPr/>
        </p:nvSpPr>
        <p:spPr>
          <a:xfrm>
            <a:off x="2803653" y="5229860"/>
            <a:ext cx="3696335" cy="453390"/>
          </a:xfrm>
          <a:prstGeom prst="rect">
            <a:avLst/>
          </a:prstGeom>
        </p:spPr>
        <p:txBody>
          <a:bodyPr vert="horz" wrap="square" lIns="0" tIns="13335" rIns="0" bIns="0" rtlCol="0">
            <a:spAutoFit/>
          </a:bodyPr>
          <a:lstStyle/>
          <a:p>
            <a:pPr marL="12700">
              <a:spcBef>
                <a:spcPts val="105"/>
              </a:spcBef>
            </a:pPr>
            <a:r>
              <a:rPr sz="2800" spc="-20" dirty="0">
                <a:latin typeface="Times New Roman"/>
                <a:cs typeface="Times New Roman"/>
              </a:rPr>
              <a:t>Tomography</a:t>
            </a:r>
            <a:r>
              <a:rPr sz="2800" spc="-85" dirty="0">
                <a:latin typeface="Times New Roman"/>
                <a:cs typeface="Times New Roman"/>
              </a:rPr>
              <a:t> </a:t>
            </a:r>
            <a:r>
              <a:rPr sz="2800" spc="-65" dirty="0">
                <a:latin typeface="Times New Roman"/>
                <a:cs typeface="Times New Roman"/>
              </a:rPr>
              <a:t>(CAT)</a:t>
            </a:r>
            <a:r>
              <a:rPr sz="2800" spc="-25" dirty="0">
                <a:latin typeface="Times New Roman"/>
                <a:cs typeface="Times New Roman"/>
              </a:rPr>
              <a:t> </a:t>
            </a:r>
            <a:r>
              <a:rPr sz="2800" spc="5" dirty="0">
                <a:latin typeface="Times New Roman"/>
                <a:cs typeface="Times New Roman"/>
              </a:rPr>
              <a:t>scans</a:t>
            </a:r>
            <a:endParaRPr sz="2800">
              <a:latin typeface="Times New Roman"/>
              <a:cs typeface="Times New Roman"/>
            </a:endParaRPr>
          </a:p>
        </p:txBody>
      </p:sp>
      <p:pic>
        <p:nvPicPr>
          <p:cNvPr id="5" name="object 5"/>
          <p:cNvPicPr/>
          <p:nvPr/>
        </p:nvPicPr>
        <p:blipFill>
          <a:blip r:embed="rId2" cstate="print"/>
          <a:stretch>
            <a:fillRect/>
          </a:stretch>
        </p:blipFill>
        <p:spPr>
          <a:xfrm>
            <a:off x="7326515" y="2563367"/>
            <a:ext cx="2536813" cy="2557272"/>
          </a:xfrm>
          <a:prstGeom prst="rect">
            <a:avLst/>
          </a:prstGeom>
        </p:spPr>
      </p:pic>
      <p:sp>
        <p:nvSpPr>
          <p:cNvPr id="6" name="object 6"/>
          <p:cNvSpPr txBox="1"/>
          <p:nvPr/>
        </p:nvSpPr>
        <p:spPr>
          <a:xfrm>
            <a:off x="7262876" y="5162804"/>
            <a:ext cx="2645410" cy="299720"/>
          </a:xfrm>
          <a:prstGeom prst="rect">
            <a:avLst/>
          </a:prstGeom>
        </p:spPr>
        <p:txBody>
          <a:bodyPr vert="horz" wrap="square" lIns="0" tIns="12700" rIns="0" bIns="0" rtlCol="0">
            <a:spAutoFit/>
          </a:bodyPr>
          <a:lstStyle/>
          <a:p>
            <a:pPr marL="12700">
              <a:spcBef>
                <a:spcPts val="100"/>
              </a:spcBef>
            </a:pPr>
            <a:r>
              <a:rPr spc="-15" dirty="0">
                <a:latin typeface="Calibri"/>
                <a:cs typeface="Calibri"/>
              </a:rPr>
              <a:t>Typical</a:t>
            </a:r>
            <a:r>
              <a:rPr spc="-45" dirty="0">
                <a:latin typeface="Calibri"/>
                <a:cs typeface="Calibri"/>
              </a:rPr>
              <a:t> </a:t>
            </a:r>
            <a:r>
              <a:rPr spc="-10" dirty="0">
                <a:latin typeface="Calibri"/>
                <a:cs typeface="Calibri"/>
              </a:rPr>
              <a:t>head</a:t>
            </a:r>
            <a:r>
              <a:rPr spc="30" dirty="0">
                <a:latin typeface="Calibri"/>
                <a:cs typeface="Calibri"/>
              </a:rPr>
              <a:t> </a:t>
            </a:r>
            <a:r>
              <a:rPr spc="-5" dirty="0">
                <a:latin typeface="Calibri"/>
                <a:cs typeface="Calibri"/>
              </a:rPr>
              <a:t>slice</a:t>
            </a:r>
            <a:r>
              <a:rPr spc="5" dirty="0">
                <a:latin typeface="Calibri"/>
                <a:cs typeface="Calibri"/>
              </a:rPr>
              <a:t> </a:t>
            </a:r>
            <a:r>
              <a:rPr spc="-55" dirty="0">
                <a:latin typeface="Calibri"/>
                <a:cs typeface="Calibri"/>
              </a:rPr>
              <a:t>CAT</a:t>
            </a:r>
            <a:r>
              <a:rPr dirty="0">
                <a:latin typeface="Calibri"/>
                <a:cs typeface="Calibri"/>
              </a:rPr>
              <a:t> </a:t>
            </a:r>
            <a:r>
              <a:rPr spc="-10" dirty="0">
                <a:latin typeface="Calibri"/>
                <a:cs typeface="Calibri"/>
              </a:rPr>
              <a:t>image</a:t>
            </a:r>
            <a:endParaRPr>
              <a:latin typeface="Calibri"/>
              <a:cs typeface="Calibri"/>
            </a:endParaRPr>
          </a:p>
        </p:txBody>
      </p:sp>
      <p:sp>
        <p:nvSpPr>
          <p:cNvPr id="7" name="object 7"/>
          <p:cNvSpPr/>
          <p:nvPr/>
        </p:nvSpPr>
        <p:spPr>
          <a:xfrm>
            <a:off x="7235953" y="2481071"/>
            <a:ext cx="2700655" cy="3328670"/>
          </a:xfrm>
          <a:custGeom>
            <a:avLst/>
            <a:gdLst/>
            <a:ahLst/>
            <a:cxnLst/>
            <a:rect l="l" t="t" r="r" b="b"/>
            <a:pathLst>
              <a:path w="2700654" h="3328670">
                <a:moveTo>
                  <a:pt x="2700528" y="0"/>
                </a:moveTo>
                <a:lnTo>
                  <a:pt x="2688336" y="0"/>
                </a:lnTo>
                <a:lnTo>
                  <a:pt x="2688336" y="12192"/>
                </a:lnTo>
                <a:lnTo>
                  <a:pt x="2688336" y="2685288"/>
                </a:lnTo>
                <a:lnTo>
                  <a:pt x="2688336" y="2697480"/>
                </a:lnTo>
                <a:lnTo>
                  <a:pt x="2688336" y="3316236"/>
                </a:lnTo>
                <a:lnTo>
                  <a:pt x="15240" y="3316236"/>
                </a:lnTo>
                <a:lnTo>
                  <a:pt x="15240" y="2697480"/>
                </a:lnTo>
                <a:lnTo>
                  <a:pt x="2688336" y="2697480"/>
                </a:lnTo>
                <a:lnTo>
                  <a:pt x="2688336" y="2685288"/>
                </a:lnTo>
                <a:lnTo>
                  <a:pt x="15240" y="2685288"/>
                </a:lnTo>
                <a:lnTo>
                  <a:pt x="15240" y="12192"/>
                </a:lnTo>
                <a:lnTo>
                  <a:pt x="2688336" y="12192"/>
                </a:lnTo>
                <a:lnTo>
                  <a:pt x="2688336" y="0"/>
                </a:lnTo>
                <a:lnTo>
                  <a:pt x="0" y="0"/>
                </a:lnTo>
                <a:lnTo>
                  <a:pt x="0" y="2685288"/>
                </a:lnTo>
                <a:lnTo>
                  <a:pt x="0" y="2697480"/>
                </a:lnTo>
                <a:lnTo>
                  <a:pt x="0" y="3328416"/>
                </a:lnTo>
                <a:lnTo>
                  <a:pt x="2700528" y="3328416"/>
                </a:lnTo>
                <a:lnTo>
                  <a:pt x="2700528" y="3322320"/>
                </a:lnTo>
                <a:lnTo>
                  <a:pt x="2700528" y="3316236"/>
                </a:lnTo>
                <a:lnTo>
                  <a:pt x="2700528" y="6096"/>
                </a:lnTo>
                <a:lnTo>
                  <a:pt x="2700528"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1524001" y="6665977"/>
            <a:ext cx="259079" cy="1920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609093"/>
            <a:ext cx="7708900" cy="5476499"/>
          </a:xfrm>
          <a:prstGeom prst="rect">
            <a:avLst/>
          </a:prstGeom>
        </p:spPr>
        <p:txBody>
          <a:bodyPr vert="horz" wrap="square" lIns="0" tIns="13335" rIns="0" bIns="0" rtlCol="0">
            <a:spAutoFit/>
          </a:bodyPr>
          <a:lstStyle/>
          <a:p>
            <a:pPr marL="362585" algn="ctr">
              <a:spcBef>
                <a:spcPts val="105"/>
              </a:spcBef>
            </a:pPr>
            <a:r>
              <a:rPr sz="2800" spc="5" dirty="0">
                <a:latin typeface="Times New Roman"/>
                <a:cs typeface="Times New Roman"/>
              </a:rPr>
              <a:t>History</a:t>
            </a:r>
            <a:r>
              <a:rPr sz="2800" spc="-95" dirty="0">
                <a:latin typeface="Times New Roman"/>
                <a:cs typeface="Times New Roman"/>
              </a:rPr>
              <a:t> </a:t>
            </a:r>
            <a:r>
              <a:rPr sz="2800" spc="5" dirty="0">
                <a:latin typeface="Times New Roman"/>
                <a:cs typeface="Times New Roman"/>
              </a:rPr>
              <a:t>of</a:t>
            </a:r>
            <a:r>
              <a:rPr sz="2800" spc="-20" dirty="0">
                <a:latin typeface="Times New Roman"/>
                <a:cs typeface="Times New Roman"/>
              </a:rPr>
              <a:t> </a:t>
            </a:r>
            <a:r>
              <a:rPr sz="2800" spc="-5" dirty="0">
                <a:latin typeface="Times New Roman"/>
                <a:cs typeface="Times New Roman"/>
              </a:rPr>
              <a:t>DIP</a:t>
            </a:r>
            <a:r>
              <a:rPr sz="2800" spc="-110" dirty="0">
                <a:latin typeface="Times New Roman"/>
                <a:cs typeface="Times New Roman"/>
              </a:rPr>
              <a:t> </a:t>
            </a:r>
            <a:r>
              <a:rPr sz="2800" spc="5" dirty="0">
                <a:latin typeface="Times New Roman"/>
                <a:cs typeface="Times New Roman"/>
              </a:rPr>
              <a:t>(cont…)</a:t>
            </a:r>
            <a:endParaRPr sz="2800" dirty="0">
              <a:latin typeface="Times New Roman"/>
              <a:cs typeface="Times New Roman"/>
            </a:endParaRPr>
          </a:p>
          <a:p>
            <a:pPr>
              <a:spcBef>
                <a:spcPts val="10"/>
              </a:spcBef>
            </a:pPr>
            <a:endParaRPr sz="4000" dirty="0">
              <a:latin typeface="Times New Roman"/>
              <a:cs typeface="Times New Roman"/>
            </a:endParaRPr>
          </a:p>
          <a:p>
            <a:pPr marL="12700" marR="5080">
              <a:buSzPct val="96428"/>
              <a:buFont typeface="Arial MT"/>
              <a:buChar char="•"/>
              <a:tabLst>
                <a:tab pos="138430" algn="l"/>
              </a:tabLst>
            </a:pPr>
            <a:r>
              <a:rPr sz="2800" b="1" spc="10" dirty="0">
                <a:latin typeface="Times New Roman"/>
                <a:cs typeface="Times New Roman"/>
              </a:rPr>
              <a:t>1980s </a:t>
            </a:r>
            <a:r>
              <a:rPr sz="2800" b="1" dirty="0">
                <a:latin typeface="Times New Roman"/>
                <a:cs typeface="Times New Roman"/>
              </a:rPr>
              <a:t>- </a:t>
            </a:r>
            <a:r>
              <a:rPr sz="2800" b="1" spc="-40" dirty="0">
                <a:latin typeface="Times New Roman"/>
                <a:cs typeface="Times New Roman"/>
              </a:rPr>
              <a:t>Today: </a:t>
            </a:r>
            <a:r>
              <a:rPr sz="2800" dirty="0">
                <a:latin typeface="Times New Roman"/>
                <a:cs typeface="Times New Roman"/>
              </a:rPr>
              <a:t>The </a:t>
            </a:r>
            <a:r>
              <a:rPr sz="2800" spc="10" dirty="0">
                <a:latin typeface="Times New Roman"/>
                <a:cs typeface="Times New Roman"/>
              </a:rPr>
              <a:t>use </a:t>
            </a:r>
            <a:r>
              <a:rPr sz="2800" spc="5" dirty="0">
                <a:latin typeface="Times New Roman"/>
                <a:cs typeface="Times New Roman"/>
              </a:rPr>
              <a:t>of </a:t>
            </a:r>
            <a:r>
              <a:rPr sz="2800" spc="10" dirty="0">
                <a:latin typeface="Times New Roman"/>
                <a:cs typeface="Times New Roman"/>
              </a:rPr>
              <a:t>digital </a:t>
            </a:r>
            <a:r>
              <a:rPr sz="2800" spc="-5" dirty="0">
                <a:latin typeface="Times New Roman"/>
                <a:cs typeface="Times New Roman"/>
              </a:rPr>
              <a:t>image </a:t>
            </a:r>
            <a:r>
              <a:rPr sz="2800" spc="5" dirty="0">
                <a:latin typeface="Times New Roman"/>
                <a:cs typeface="Times New Roman"/>
              </a:rPr>
              <a:t>processing </a:t>
            </a:r>
            <a:r>
              <a:rPr sz="2800" spc="10" dirty="0">
                <a:latin typeface="Times New Roman"/>
                <a:cs typeface="Times New Roman"/>
              </a:rPr>
              <a:t> </a:t>
            </a:r>
            <a:r>
              <a:rPr sz="2800" dirty="0">
                <a:latin typeface="Times New Roman"/>
                <a:cs typeface="Times New Roman"/>
              </a:rPr>
              <a:t>techniques</a:t>
            </a:r>
            <a:r>
              <a:rPr sz="2800" spc="-114" dirty="0">
                <a:latin typeface="Times New Roman"/>
                <a:cs typeface="Times New Roman"/>
              </a:rPr>
              <a:t> </a:t>
            </a:r>
            <a:r>
              <a:rPr sz="2800" spc="5" dirty="0">
                <a:latin typeface="Times New Roman"/>
                <a:cs typeface="Times New Roman"/>
              </a:rPr>
              <a:t>has</a:t>
            </a:r>
            <a:r>
              <a:rPr sz="2800" spc="-35" dirty="0">
                <a:latin typeface="Times New Roman"/>
                <a:cs typeface="Times New Roman"/>
              </a:rPr>
              <a:t> </a:t>
            </a:r>
            <a:r>
              <a:rPr sz="2800" spc="5" dirty="0">
                <a:latin typeface="Times New Roman"/>
                <a:cs typeface="Times New Roman"/>
              </a:rPr>
              <a:t>exploded</a:t>
            </a:r>
            <a:r>
              <a:rPr sz="2800" spc="-85" dirty="0">
                <a:latin typeface="Times New Roman"/>
                <a:cs typeface="Times New Roman"/>
              </a:rPr>
              <a:t> </a:t>
            </a:r>
            <a:r>
              <a:rPr sz="2800" spc="5" dirty="0">
                <a:latin typeface="Times New Roman"/>
                <a:cs typeface="Times New Roman"/>
              </a:rPr>
              <a:t>and</a:t>
            </a:r>
            <a:r>
              <a:rPr sz="2800" spc="-40" dirty="0">
                <a:latin typeface="Times New Roman"/>
                <a:cs typeface="Times New Roman"/>
              </a:rPr>
              <a:t> </a:t>
            </a:r>
            <a:r>
              <a:rPr sz="2800" spc="5" dirty="0">
                <a:latin typeface="Times New Roman"/>
                <a:cs typeface="Times New Roman"/>
              </a:rPr>
              <a:t>they</a:t>
            </a:r>
            <a:r>
              <a:rPr sz="2800" spc="-35" dirty="0">
                <a:latin typeface="Times New Roman"/>
                <a:cs typeface="Times New Roman"/>
              </a:rPr>
              <a:t> </a:t>
            </a:r>
            <a:r>
              <a:rPr sz="2800" dirty="0">
                <a:latin typeface="Times New Roman"/>
                <a:cs typeface="Times New Roman"/>
              </a:rPr>
              <a:t>are</a:t>
            </a:r>
            <a:r>
              <a:rPr sz="2800" spc="-25" dirty="0">
                <a:latin typeface="Times New Roman"/>
                <a:cs typeface="Times New Roman"/>
              </a:rPr>
              <a:t> </a:t>
            </a:r>
            <a:r>
              <a:rPr sz="2800" spc="10" dirty="0">
                <a:latin typeface="Times New Roman"/>
                <a:cs typeface="Times New Roman"/>
              </a:rPr>
              <a:t>now</a:t>
            </a:r>
            <a:r>
              <a:rPr sz="2800" spc="-35" dirty="0">
                <a:latin typeface="Times New Roman"/>
                <a:cs typeface="Times New Roman"/>
              </a:rPr>
              <a:t> </a:t>
            </a:r>
            <a:r>
              <a:rPr sz="2800" spc="5" dirty="0">
                <a:latin typeface="Times New Roman"/>
                <a:cs typeface="Times New Roman"/>
              </a:rPr>
              <a:t>used</a:t>
            </a:r>
            <a:r>
              <a:rPr sz="2800" spc="-35" dirty="0">
                <a:latin typeface="Times New Roman"/>
                <a:cs typeface="Times New Roman"/>
              </a:rPr>
              <a:t> </a:t>
            </a:r>
            <a:r>
              <a:rPr sz="2800" spc="5" dirty="0">
                <a:latin typeface="Times New Roman"/>
                <a:cs typeface="Times New Roman"/>
              </a:rPr>
              <a:t>for</a:t>
            </a:r>
            <a:r>
              <a:rPr sz="2800" dirty="0">
                <a:latin typeface="Times New Roman"/>
                <a:cs typeface="Times New Roman"/>
              </a:rPr>
              <a:t> </a:t>
            </a:r>
            <a:r>
              <a:rPr sz="2800" spc="5" dirty="0">
                <a:latin typeface="Times New Roman"/>
                <a:cs typeface="Times New Roman"/>
              </a:rPr>
              <a:t>all </a:t>
            </a:r>
            <a:r>
              <a:rPr sz="2800" spc="-685" dirty="0">
                <a:latin typeface="Times New Roman"/>
                <a:cs typeface="Times New Roman"/>
              </a:rPr>
              <a:t> </a:t>
            </a:r>
            <a:r>
              <a:rPr sz="2800" spc="10" dirty="0">
                <a:latin typeface="Times New Roman"/>
                <a:cs typeface="Times New Roman"/>
              </a:rPr>
              <a:t>kinds</a:t>
            </a:r>
            <a:r>
              <a:rPr sz="2800" spc="-95" dirty="0">
                <a:latin typeface="Times New Roman"/>
                <a:cs typeface="Times New Roman"/>
              </a:rPr>
              <a:t> </a:t>
            </a:r>
            <a:r>
              <a:rPr sz="2800" spc="5" dirty="0">
                <a:latin typeface="Times New Roman"/>
                <a:cs typeface="Times New Roman"/>
              </a:rPr>
              <a:t>of</a:t>
            </a:r>
            <a:r>
              <a:rPr sz="2800" spc="-30" dirty="0">
                <a:latin typeface="Times New Roman"/>
                <a:cs typeface="Times New Roman"/>
              </a:rPr>
              <a:t> </a:t>
            </a:r>
            <a:r>
              <a:rPr sz="2800" spc="5" dirty="0">
                <a:latin typeface="Times New Roman"/>
                <a:cs typeface="Times New Roman"/>
              </a:rPr>
              <a:t>tasks</a:t>
            </a:r>
            <a:r>
              <a:rPr sz="2800" spc="-65" dirty="0">
                <a:latin typeface="Times New Roman"/>
                <a:cs typeface="Times New Roman"/>
              </a:rPr>
              <a:t> </a:t>
            </a:r>
            <a:r>
              <a:rPr sz="2800" spc="5" dirty="0">
                <a:latin typeface="Times New Roman"/>
                <a:cs typeface="Times New Roman"/>
              </a:rPr>
              <a:t>in</a:t>
            </a:r>
            <a:r>
              <a:rPr sz="2800" spc="-15" dirty="0">
                <a:latin typeface="Times New Roman"/>
                <a:cs typeface="Times New Roman"/>
              </a:rPr>
              <a:t> </a:t>
            </a:r>
            <a:r>
              <a:rPr sz="2800" spc="5" dirty="0">
                <a:latin typeface="Times New Roman"/>
                <a:cs typeface="Times New Roman"/>
              </a:rPr>
              <a:t>all</a:t>
            </a:r>
            <a:r>
              <a:rPr sz="2800" spc="-40" dirty="0">
                <a:latin typeface="Times New Roman"/>
                <a:cs typeface="Times New Roman"/>
              </a:rPr>
              <a:t> </a:t>
            </a:r>
            <a:r>
              <a:rPr sz="2800" spc="10" dirty="0">
                <a:latin typeface="Times New Roman"/>
                <a:cs typeface="Times New Roman"/>
              </a:rPr>
              <a:t>kinds</a:t>
            </a:r>
            <a:r>
              <a:rPr sz="2800" spc="-65" dirty="0">
                <a:latin typeface="Times New Roman"/>
                <a:cs typeface="Times New Roman"/>
              </a:rPr>
              <a:t> </a:t>
            </a:r>
            <a:r>
              <a:rPr sz="2800" spc="5" dirty="0">
                <a:latin typeface="Times New Roman"/>
                <a:cs typeface="Times New Roman"/>
              </a:rPr>
              <a:t>of</a:t>
            </a:r>
            <a:r>
              <a:rPr sz="2800" spc="-5" dirty="0">
                <a:latin typeface="Times New Roman"/>
                <a:cs typeface="Times New Roman"/>
              </a:rPr>
              <a:t> </a:t>
            </a:r>
            <a:r>
              <a:rPr sz="2800" dirty="0">
                <a:latin typeface="Times New Roman"/>
                <a:cs typeface="Times New Roman"/>
              </a:rPr>
              <a:t>areas</a:t>
            </a:r>
          </a:p>
          <a:p>
            <a:pPr marL="756285" lvl="1" indent="-287020">
              <a:spcBef>
                <a:spcPts val="670"/>
              </a:spcBef>
              <a:buFont typeface="Arial MT"/>
              <a:buChar char="–"/>
              <a:tabLst>
                <a:tab pos="756920" algn="l"/>
              </a:tabLst>
            </a:pPr>
            <a:r>
              <a:rPr sz="2800" spc="-5" dirty="0">
                <a:latin typeface="Times New Roman"/>
                <a:cs typeface="Times New Roman"/>
              </a:rPr>
              <a:t>Image</a:t>
            </a:r>
            <a:r>
              <a:rPr sz="2800" spc="-60" dirty="0">
                <a:latin typeface="Times New Roman"/>
                <a:cs typeface="Times New Roman"/>
              </a:rPr>
              <a:t> </a:t>
            </a:r>
            <a:r>
              <a:rPr sz="2800" dirty="0">
                <a:latin typeface="Times New Roman"/>
                <a:cs typeface="Times New Roman"/>
              </a:rPr>
              <a:t>enhancement/restoration</a:t>
            </a:r>
          </a:p>
          <a:p>
            <a:pPr marL="756285" lvl="1" indent="-287020">
              <a:spcBef>
                <a:spcPts val="675"/>
              </a:spcBef>
              <a:buFont typeface="Arial MT"/>
              <a:buChar char="–"/>
              <a:tabLst>
                <a:tab pos="756920" algn="l"/>
              </a:tabLst>
            </a:pPr>
            <a:r>
              <a:rPr sz="2800" spc="5" dirty="0">
                <a:latin typeface="Times New Roman"/>
                <a:cs typeface="Times New Roman"/>
              </a:rPr>
              <a:t>Artistic</a:t>
            </a:r>
            <a:r>
              <a:rPr sz="2800" spc="-55" dirty="0">
                <a:latin typeface="Times New Roman"/>
                <a:cs typeface="Times New Roman"/>
              </a:rPr>
              <a:t> </a:t>
            </a:r>
            <a:r>
              <a:rPr sz="2800" spc="-10" dirty="0">
                <a:latin typeface="Times New Roman"/>
                <a:cs typeface="Times New Roman"/>
              </a:rPr>
              <a:t>effects</a:t>
            </a:r>
            <a:endParaRPr sz="2800" dirty="0">
              <a:latin typeface="Times New Roman"/>
              <a:cs typeface="Times New Roman"/>
            </a:endParaRPr>
          </a:p>
          <a:p>
            <a:pPr marL="756285" lvl="1" indent="-287020">
              <a:spcBef>
                <a:spcPts val="670"/>
              </a:spcBef>
              <a:buFont typeface="Arial MT"/>
              <a:buChar char="–"/>
              <a:tabLst>
                <a:tab pos="756920" algn="l"/>
              </a:tabLst>
            </a:pPr>
            <a:r>
              <a:rPr sz="2800" spc="5" dirty="0">
                <a:latin typeface="Times New Roman"/>
                <a:cs typeface="Times New Roman"/>
              </a:rPr>
              <a:t>Medical</a:t>
            </a:r>
            <a:r>
              <a:rPr sz="2800" spc="-150" dirty="0">
                <a:latin typeface="Times New Roman"/>
                <a:cs typeface="Times New Roman"/>
              </a:rPr>
              <a:t> </a:t>
            </a:r>
            <a:r>
              <a:rPr sz="2800" spc="5" dirty="0">
                <a:latin typeface="Times New Roman"/>
                <a:cs typeface="Times New Roman"/>
              </a:rPr>
              <a:t>visualisation</a:t>
            </a:r>
            <a:endParaRPr sz="2800" dirty="0">
              <a:latin typeface="Times New Roman"/>
              <a:cs typeface="Times New Roman"/>
            </a:endParaRPr>
          </a:p>
          <a:p>
            <a:pPr marL="756285" lvl="1" indent="-287020">
              <a:spcBef>
                <a:spcPts val="675"/>
              </a:spcBef>
              <a:buFont typeface="Arial MT"/>
              <a:buChar char="–"/>
              <a:tabLst>
                <a:tab pos="756920" algn="l"/>
              </a:tabLst>
            </a:pPr>
            <a:r>
              <a:rPr sz="2800" spc="5" dirty="0">
                <a:latin typeface="Times New Roman"/>
                <a:cs typeface="Times New Roman"/>
              </a:rPr>
              <a:t>Industrial</a:t>
            </a:r>
            <a:r>
              <a:rPr sz="2800" spc="-150" dirty="0">
                <a:latin typeface="Times New Roman"/>
                <a:cs typeface="Times New Roman"/>
              </a:rPr>
              <a:t> </a:t>
            </a:r>
            <a:r>
              <a:rPr sz="2800" spc="5" dirty="0">
                <a:latin typeface="Times New Roman"/>
                <a:cs typeface="Times New Roman"/>
              </a:rPr>
              <a:t>inspection</a:t>
            </a:r>
            <a:endParaRPr sz="2800" dirty="0">
              <a:latin typeface="Times New Roman"/>
              <a:cs typeface="Times New Roman"/>
            </a:endParaRPr>
          </a:p>
          <a:p>
            <a:pPr marL="756285" lvl="1" indent="-287020">
              <a:spcBef>
                <a:spcPts val="670"/>
              </a:spcBef>
              <a:buFont typeface="Arial MT"/>
              <a:buChar char="–"/>
              <a:tabLst>
                <a:tab pos="756920" algn="l"/>
              </a:tabLst>
            </a:pPr>
            <a:r>
              <a:rPr sz="2800" spc="-5" dirty="0">
                <a:latin typeface="Times New Roman"/>
                <a:cs typeface="Times New Roman"/>
              </a:rPr>
              <a:t>Law</a:t>
            </a:r>
            <a:r>
              <a:rPr sz="2800" spc="-70" dirty="0">
                <a:latin typeface="Times New Roman"/>
                <a:cs typeface="Times New Roman"/>
              </a:rPr>
              <a:t> </a:t>
            </a:r>
            <a:r>
              <a:rPr sz="2800" dirty="0">
                <a:latin typeface="Times New Roman"/>
                <a:cs typeface="Times New Roman"/>
              </a:rPr>
              <a:t>enforcement</a:t>
            </a:r>
          </a:p>
          <a:p>
            <a:pPr marL="756285" lvl="1" indent="-287020">
              <a:spcBef>
                <a:spcPts val="670"/>
              </a:spcBef>
              <a:buFont typeface="Arial MT"/>
              <a:buChar char="–"/>
              <a:tabLst>
                <a:tab pos="756920" algn="l"/>
              </a:tabLst>
            </a:pPr>
            <a:r>
              <a:rPr sz="2800" spc="-10" dirty="0">
                <a:latin typeface="Times New Roman"/>
                <a:cs typeface="Times New Roman"/>
              </a:rPr>
              <a:t>Human</a:t>
            </a:r>
            <a:r>
              <a:rPr sz="2800" spc="-35" dirty="0">
                <a:latin typeface="Times New Roman"/>
                <a:cs typeface="Times New Roman"/>
              </a:rPr>
              <a:t> </a:t>
            </a:r>
            <a:r>
              <a:rPr sz="2800" dirty="0">
                <a:latin typeface="Times New Roman"/>
                <a:cs typeface="Times New Roman"/>
              </a:rPr>
              <a:t>computer</a:t>
            </a:r>
            <a:r>
              <a:rPr sz="2800" spc="-40" dirty="0">
                <a:latin typeface="Times New Roman"/>
                <a:cs typeface="Times New Roman"/>
              </a:rPr>
              <a:t> </a:t>
            </a:r>
            <a:r>
              <a:rPr sz="2800" spc="5" dirty="0">
                <a:latin typeface="Times New Roman"/>
                <a:cs typeface="Times New Roman"/>
              </a:rPr>
              <a:t>interfaces</a:t>
            </a:r>
            <a:endParaRPr sz="280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609093"/>
            <a:ext cx="7708900" cy="5476499"/>
          </a:xfrm>
          <a:prstGeom prst="rect">
            <a:avLst/>
          </a:prstGeom>
        </p:spPr>
        <p:txBody>
          <a:bodyPr vert="horz" wrap="square" lIns="0" tIns="13335" rIns="0" bIns="0" rtlCol="0">
            <a:spAutoFit/>
          </a:bodyPr>
          <a:lstStyle/>
          <a:p>
            <a:pPr marL="362585" algn="ctr">
              <a:spcBef>
                <a:spcPts val="105"/>
              </a:spcBef>
            </a:pPr>
            <a:r>
              <a:rPr sz="2800" spc="5" dirty="0">
                <a:latin typeface="Times New Roman"/>
                <a:cs typeface="Times New Roman"/>
              </a:rPr>
              <a:t>History</a:t>
            </a:r>
            <a:r>
              <a:rPr sz="2800" spc="-95" dirty="0">
                <a:latin typeface="Times New Roman"/>
                <a:cs typeface="Times New Roman"/>
              </a:rPr>
              <a:t> </a:t>
            </a:r>
            <a:r>
              <a:rPr sz="2800" spc="5" dirty="0">
                <a:latin typeface="Times New Roman"/>
                <a:cs typeface="Times New Roman"/>
              </a:rPr>
              <a:t>of</a:t>
            </a:r>
            <a:r>
              <a:rPr sz="2800" spc="-20" dirty="0">
                <a:latin typeface="Times New Roman"/>
                <a:cs typeface="Times New Roman"/>
              </a:rPr>
              <a:t> </a:t>
            </a:r>
            <a:r>
              <a:rPr sz="2800" spc="-5" dirty="0">
                <a:latin typeface="Times New Roman"/>
                <a:cs typeface="Times New Roman"/>
              </a:rPr>
              <a:t>DIP</a:t>
            </a:r>
            <a:r>
              <a:rPr sz="2800" spc="-110" dirty="0">
                <a:latin typeface="Times New Roman"/>
                <a:cs typeface="Times New Roman"/>
              </a:rPr>
              <a:t> </a:t>
            </a:r>
            <a:r>
              <a:rPr sz="2800" spc="5" dirty="0">
                <a:latin typeface="Times New Roman"/>
                <a:cs typeface="Times New Roman"/>
              </a:rPr>
              <a:t>(cont…)</a:t>
            </a:r>
            <a:endParaRPr sz="2800">
              <a:latin typeface="Times New Roman"/>
              <a:cs typeface="Times New Roman"/>
            </a:endParaRPr>
          </a:p>
          <a:p>
            <a:pPr>
              <a:spcBef>
                <a:spcPts val="10"/>
              </a:spcBef>
            </a:pPr>
            <a:endParaRPr sz="4000">
              <a:latin typeface="Times New Roman"/>
              <a:cs typeface="Times New Roman"/>
            </a:endParaRPr>
          </a:p>
          <a:p>
            <a:pPr marL="12700" marR="5080">
              <a:buSzPct val="96428"/>
              <a:buFont typeface="Arial MT"/>
              <a:buChar char="•"/>
              <a:tabLst>
                <a:tab pos="138430" algn="l"/>
              </a:tabLst>
            </a:pPr>
            <a:r>
              <a:rPr sz="2800" b="1" spc="10" dirty="0">
                <a:latin typeface="Times New Roman"/>
                <a:cs typeface="Times New Roman"/>
              </a:rPr>
              <a:t>1980s </a:t>
            </a:r>
            <a:r>
              <a:rPr sz="2800" b="1" dirty="0">
                <a:latin typeface="Times New Roman"/>
                <a:cs typeface="Times New Roman"/>
              </a:rPr>
              <a:t>- </a:t>
            </a:r>
            <a:r>
              <a:rPr sz="2800" b="1" spc="-40" dirty="0">
                <a:latin typeface="Times New Roman"/>
                <a:cs typeface="Times New Roman"/>
              </a:rPr>
              <a:t>Today: </a:t>
            </a:r>
            <a:r>
              <a:rPr sz="2800" dirty="0">
                <a:latin typeface="Times New Roman"/>
                <a:cs typeface="Times New Roman"/>
              </a:rPr>
              <a:t>The </a:t>
            </a:r>
            <a:r>
              <a:rPr sz="2800" spc="10" dirty="0">
                <a:latin typeface="Times New Roman"/>
                <a:cs typeface="Times New Roman"/>
              </a:rPr>
              <a:t>use </a:t>
            </a:r>
            <a:r>
              <a:rPr sz="2800" spc="5" dirty="0">
                <a:latin typeface="Times New Roman"/>
                <a:cs typeface="Times New Roman"/>
              </a:rPr>
              <a:t>of </a:t>
            </a:r>
            <a:r>
              <a:rPr sz="2800" spc="10" dirty="0">
                <a:latin typeface="Times New Roman"/>
                <a:cs typeface="Times New Roman"/>
              </a:rPr>
              <a:t>digital </a:t>
            </a:r>
            <a:r>
              <a:rPr sz="2800" spc="-5" dirty="0">
                <a:latin typeface="Times New Roman"/>
                <a:cs typeface="Times New Roman"/>
              </a:rPr>
              <a:t>image </a:t>
            </a:r>
            <a:r>
              <a:rPr sz="2800" spc="5" dirty="0">
                <a:latin typeface="Times New Roman"/>
                <a:cs typeface="Times New Roman"/>
              </a:rPr>
              <a:t>processing </a:t>
            </a:r>
            <a:r>
              <a:rPr sz="2800" spc="10" dirty="0">
                <a:latin typeface="Times New Roman"/>
                <a:cs typeface="Times New Roman"/>
              </a:rPr>
              <a:t> </a:t>
            </a:r>
            <a:r>
              <a:rPr sz="2800" dirty="0">
                <a:latin typeface="Times New Roman"/>
                <a:cs typeface="Times New Roman"/>
              </a:rPr>
              <a:t>techniques</a:t>
            </a:r>
            <a:r>
              <a:rPr sz="2800" spc="-114" dirty="0">
                <a:latin typeface="Times New Roman"/>
                <a:cs typeface="Times New Roman"/>
              </a:rPr>
              <a:t> </a:t>
            </a:r>
            <a:r>
              <a:rPr sz="2800" spc="5" dirty="0">
                <a:latin typeface="Times New Roman"/>
                <a:cs typeface="Times New Roman"/>
              </a:rPr>
              <a:t>has</a:t>
            </a:r>
            <a:r>
              <a:rPr sz="2800" spc="-35" dirty="0">
                <a:latin typeface="Times New Roman"/>
                <a:cs typeface="Times New Roman"/>
              </a:rPr>
              <a:t> </a:t>
            </a:r>
            <a:r>
              <a:rPr sz="2800" spc="5" dirty="0">
                <a:latin typeface="Times New Roman"/>
                <a:cs typeface="Times New Roman"/>
              </a:rPr>
              <a:t>exploded</a:t>
            </a:r>
            <a:r>
              <a:rPr sz="2800" spc="-85" dirty="0">
                <a:latin typeface="Times New Roman"/>
                <a:cs typeface="Times New Roman"/>
              </a:rPr>
              <a:t> </a:t>
            </a:r>
            <a:r>
              <a:rPr sz="2800" spc="5" dirty="0">
                <a:latin typeface="Times New Roman"/>
                <a:cs typeface="Times New Roman"/>
              </a:rPr>
              <a:t>and</a:t>
            </a:r>
            <a:r>
              <a:rPr sz="2800" spc="-40" dirty="0">
                <a:latin typeface="Times New Roman"/>
                <a:cs typeface="Times New Roman"/>
              </a:rPr>
              <a:t> </a:t>
            </a:r>
            <a:r>
              <a:rPr sz="2800" spc="5" dirty="0">
                <a:latin typeface="Times New Roman"/>
                <a:cs typeface="Times New Roman"/>
              </a:rPr>
              <a:t>they</a:t>
            </a:r>
            <a:r>
              <a:rPr sz="2800" spc="-35" dirty="0">
                <a:latin typeface="Times New Roman"/>
                <a:cs typeface="Times New Roman"/>
              </a:rPr>
              <a:t> </a:t>
            </a:r>
            <a:r>
              <a:rPr sz="2800" dirty="0">
                <a:latin typeface="Times New Roman"/>
                <a:cs typeface="Times New Roman"/>
              </a:rPr>
              <a:t>are</a:t>
            </a:r>
            <a:r>
              <a:rPr sz="2800" spc="-25" dirty="0">
                <a:latin typeface="Times New Roman"/>
                <a:cs typeface="Times New Roman"/>
              </a:rPr>
              <a:t> </a:t>
            </a:r>
            <a:r>
              <a:rPr sz="2800" spc="10" dirty="0">
                <a:latin typeface="Times New Roman"/>
                <a:cs typeface="Times New Roman"/>
              </a:rPr>
              <a:t>now</a:t>
            </a:r>
            <a:r>
              <a:rPr sz="2800" spc="-35" dirty="0">
                <a:latin typeface="Times New Roman"/>
                <a:cs typeface="Times New Roman"/>
              </a:rPr>
              <a:t> </a:t>
            </a:r>
            <a:r>
              <a:rPr sz="2800" spc="5" dirty="0">
                <a:latin typeface="Times New Roman"/>
                <a:cs typeface="Times New Roman"/>
              </a:rPr>
              <a:t>used</a:t>
            </a:r>
            <a:r>
              <a:rPr sz="2800" spc="-35" dirty="0">
                <a:latin typeface="Times New Roman"/>
                <a:cs typeface="Times New Roman"/>
              </a:rPr>
              <a:t> </a:t>
            </a:r>
            <a:r>
              <a:rPr sz="2800" spc="5" dirty="0">
                <a:latin typeface="Times New Roman"/>
                <a:cs typeface="Times New Roman"/>
              </a:rPr>
              <a:t>for</a:t>
            </a:r>
            <a:r>
              <a:rPr sz="2800" dirty="0">
                <a:latin typeface="Times New Roman"/>
                <a:cs typeface="Times New Roman"/>
              </a:rPr>
              <a:t> </a:t>
            </a:r>
            <a:r>
              <a:rPr sz="2800" spc="5" dirty="0">
                <a:latin typeface="Times New Roman"/>
                <a:cs typeface="Times New Roman"/>
              </a:rPr>
              <a:t>all </a:t>
            </a:r>
            <a:r>
              <a:rPr sz="2800" spc="-685" dirty="0">
                <a:latin typeface="Times New Roman"/>
                <a:cs typeface="Times New Roman"/>
              </a:rPr>
              <a:t> </a:t>
            </a:r>
            <a:r>
              <a:rPr sz="2800" spc="10" dirty="0">
                <a:latin typeface="Times New Roman"/>
                <a:cs typeface="Times New Roman"/>
              </a:rPr>
              <a:t>kinds</a:t>
            </a:r>
            <a:r>
              <a:rPr sz="2800" spc="-95" dirty="0">
                <a:latin typeface="Times New Roman"/>
                <a:cs typeface="Times New Roman"/>
              </a:rPr>
              <a:t> </a:t>
            </a:r>
            <a:r>
              <a:rPr sz="2800" spc="5" dirty="0">
                <a:latin typeface="Times New Roman"/>
                <a:cs typeface="Times New Roman"/>
              </a:rPr>
              <a:t>of</a:t>
            </a:r>
            <a:r>
              <a:rPr sz="2800" spc="-30" dirty="0">
                <a:latin typeface="Times New Roman"/>
                <a:cs typeface="Times New Roman"/>
              </a:rPr>
              <a:t> </a:t>
            </a:r>
            <a:r>
              <a:rPr sz="2800" spc="5" dirty="0">
                <a:latin typeface="Times New Roman"/>
                <a:cs typeface="Times New Roman"/>
              </a:rPr>
              <a:t>tasks</a:t>
            </a:r>
            <a:r>
              <a:rPr sz="2800" spc="-65" dirty="0">
                <a:latin typeface="Times New Roman"/>
                <a:cs typeface="Times New Roman"/>
              </a:rPr>
              <a:t> </a:t>
            </a:r>
            <a:r>
              <a:rPr sz="2800" spc="5" dirty="0">
                <a:latin typeface="Times New Roman"/>
                <a:cs typeface="Times New Roman"/>
              </a:rPr>
              <a:t>in</a:t>
            </a:r>
            <a:r>
              <a:rPr sz="2800" spc="-15" dirty="0">
                <a:latin typeface="Times New Roman"/>
                <a:cs typeface="Times New Roman"/>
              </a:rPr>
              <a:t> </a:t>
            </a:r>
            <a:r>
              <a:rPr sz="2800" spc="5" dirty="0">
                <a:latin typeface="Times New Roman"/>
                <a:cs typeface="Times New Roman"/>
              </a:rPr>
              <a:t>all</a:t>
            </a:r>
            <a:r>
              <a:rPr sz="2800" spc="-40" dirty="0">
                <a:latin typeface="Times New Roman"/>
                <a:cs typeface="Times New Roman"/>
              </a:rPr>
              <a:t> </a:t>
            </a:r>
            <a:r>
              <a:rPr sz="2800" spc="10" dirty="0">
                <a:latin typeface="Times New Roman"/>
                <a:cs typeface="Times New Roman"/>
              </a:rPr>
              <a:t>kinds</a:t>
            </a:r>
            <a:r>
              <a:rPr sz="2800" spc="-65" dirty="0">
                <a:latin typeface="Times New Roman"/>
                <a:cs typeface="Times New Roman"/>
              </a:rPr>
              <a:t> </a:t>
            </a:r>
            <a:r>
              <a:rPr sz="2800" spc="5" dirty="0">
                <a:latin typeface="Times New Roman"/>
                <a:cs typeface="Times New Roman"/>
              </a:rPr>
              <a:t>of</a:t>
            </a:r>
            <a:r>
              <a:rPr sz="2800" spc="-5" dirty="0">
                <a:latin typeface="Times New Roman"/>
                <a:cs typeface="Times New Roman"/>
              </a:rPr>
              <a:t> </a:t>
            </a:r>
            <a:r>
              <a:rPr sz="2800" dirty="0">
                <a:latin typeface="Times New Roman"/>
                <a:cs typeface="Times New Roman"/>
              </a:rPr>
              <a:t>areas</a:t>
            </a:r>
            <a:endParaRPr sz="2800">
              <a:latin typeface="Times New Roman"/>
              <a:cs typeface="Times New Roman"/>
            </a:endParaRPr>
          </a:p>
          <a:p>
            <a:pPr marL="756285" lvl="1" indent="-287020">
              <a:spcBef>
                <a:spcPts val="670"/>
              </a:spcBef>
              <a:buFont typeface="Arial MT"/>
              <a:buChar char="–"/>
              <a:tabLst>
                <a:tab pos="756920" algn="l"/>
              </a:tabLst>
            </a:pPr>
            <a:r>
              <a:rPr sz="2800" spc="-5" dirty="0">
                <a:latin typeface="Times New Roman"/>
                <a:cs typeface="Times New Roman"/>
              </a:rPr>
              <a:t>Image</a:t>
            </a:r>
            <a:r>
              <a:rPr sz="2800" spc="-60" dirty="0">
                <a:latin typeface="Times New Roman"/>
                <a:cs typeface="Times New Roman"/>
              </a:rPr>
              <a:t> </a:t>
            </a:r>
            <a:r>
              <a:rPr sz="2800" dirty="0">
                <a:latin typeface="Times New Roman"/>
                <a:cs typeface="Times New Roman"/>
              </a:rPr>
              <a:t>enhancement/restoration</a:t>
            </a:r>
            <a:endParaRPr sz="2800">
              <a:latin typeface="Times New Roman"/>
              <a:cs typeface="Times New Roman"/>
            </a:endParaRPr>
          </a:p>
          <a:p>
            <a:pPr marL="756285" lvl="1" indent="-287020">
              <a:spcBef>
                <a:spcPts val="675"/>
              </a:spcBef>
              <a:buFont typeface="Arial MT"/>
              <a:buChar char="–"/>
              <a:tabLst>
                <a:tab pos="756920" algn="l"/>
              </a:tabLst>
            </a:pPr>
            <a:r>
              <a:rPr sz="2800" spc="5" dirty="0">
                <a:latin typeface="Times New Roman"/>
                <a:cs typeface="Times New Roman"/>
              </a:rPr>
              <a:t>Artistic</a:t>
            </a:r>
            <a:r>
              <a:rPr sz="2800" spc="-55" dirty="0">
                <a:latin typeface="Times New Roman"/>
                <a:cs typeface="Times New Roman"/>
              </a:rPr>
              <a:t> </a:t>
            </a:r>
            <a:r>
              <a:rPr sz="2800" spc="-10" dirty="0">
                <a:latin typeface="Times New Roman"/>
                <a:cs typeface="Times New Roman"/>
              </a:rPr>
              <a:t>effects</a:t>
            </a:r>
            <a:endParaRPr sz="2800">
              <a:latin typeface="Times New Roman"/>
              <a:cs typeface="Times New Roman"/>
            </a:endParaRPr>
          </a:p>
          <a:p>
            <a:pPr marL="756285" lvl="1" indent="-287020">
              <a:spcBef>
                <a:spcPts val="670"/>
              </a:spcBef>
              <a:buFont typeface="Arial MT"/>
              <a:buChar char="–"/>
              <a:tabLst>
                <a:tab pos="756920" algn="l"/>
              </a:tabLst>
            </a:pPr>
            <a:r>
              <a:rPr sz="2800" spc="5" dirty="0">
                <a:latin typeface="Times New Roman"/>
                <a:cs typeface="Times New Roman"/>
              </a:rPr>
              <a:t>Medical</a:t>
            </a:r>
            <a:r>
              <a:rPr sz="2800" spc="-150" dirty="0">
                <a:latin typeface="Times New Roman"/>
                <a:cs typeface="Times New Roman"/>
              </a:rPr>
              <a:t> </a:t>
            </a:r>
            <a:r>
              <a:rPr sz="2800" spc="5" dirty="0">
                <a:latin typeface="Times New Roman"/>
                <a:cs typeface="Times New Roman"/>
              </a:rPr>
              <a:t>visualisation</a:t>
            </a:r>
            <a:endParaRPr sz="2800">
              <a:latin typeface="Times New Roman"/>
              <a:cs typeface="Times New Roman"/>
            </a:endParaRPr>
          </a:p>
          <a:p>
            <a:pPr marL="756285" lvl="1" indent="-287020">
              <a:spcBef>
                <a:spcPts val="675"/>
              </a:spcBef>
              <a:buFont typeface="Arial MT"/>
              <a:buChar char="–"/>
              <a:tabLst>
                <a:tab pos="756920" algn="l"/>
              </a:tabLst>
            </a:pPr>
            <a:r>
              <a:rPr sz="2800" spc="5" dirty="0">
                <a:latin typeface="Times New Roman"/>
                <a:cs typeface="Times New Roman"/>
              </a:rPr>
              <a:t>Industrial</a:t>
            </a:r>
            <a:r>
              <a:rPr sz="2800" spc="-150" dirty="0">
                <a:latin typeface="Times New Roman"/>
                <a:cs typeface="Times New Roman"/>
              </a:rPr>
              <a:t> </a:t>
            </a:r>
            <a:r>
              <a:rPr sz="2800" spc="5" dirty="0">
                <a:latin typeface="Times New Roman"/>
                <a:cs typeface="Times New Roman"/>
              </a:rPr>
              <a:t>inspection</a:t>
            </a:r>
            <a:endParaRPr sz="2800">
              <a:latin typeface="Times New Roman"/>
              <a:cs typeface="Times New Roman"/>
            </a:endParaRPr>
          </a:p>
          <a:p>
            <a:pPr marL="756285" lvl="1" indent="-287020">
              <a:spcBef>
                <a:spcPts val="670"/>
              </a:spcBef>
              <a:buFont typeface="Arial MT"/>
              <a:buChar char="–"/>
              <a:tabLst>
                <a:tab pos="756920" algn="l"/>
              </a:tabLst>
            </a:pPr>
            <a:r>
              <a:rPr sz="2800" spc="-5" dirty="0">
                <a:latin typeface="Times New Roman"/>
                <a:cs typeface="Times New Roman"/>
              </a:rPr>
              <a:t>Law</a:t>
            </a:r>
            <a:r>
              <a:rPr sz="2800" spc="-70" dirty="0">
                <a:latin typeface="Times New Roman"/>
                <a:cs typeface="Times New Roman"/>
              </a:rPr>
              <a:t> </a:t>
            </a:r>
            <a:r>
              <a:rPr sz="2800" dirty="0">
                <a:latin typeface="Times New Roman"/>
                <a:cs typeface="Times New Roman"/>
              </a:rPr>
              <a:t>enforcement</a:t>
            </a:r>
            <a:endParaRPr sz="2800">
              <a:latin typeface="Times New Roman"/>
              <a:cs typeface="Times New Roman"/>
            </a:endParaRPr>
          </a:p>
          <a:p>
            <a:pPr marL="756285" lvl="1" indent="-287020">
              <a:spcBef>
                <a:spcPts val="670"/>
              </a:spcBef>
              <a:buFont typeface="Arial MT"/>
              <a:buChar char="–"/>
              <a:tabLst>
                <a:tab pos="756920" algn="l"/>
              </a:tabLst>
            </a:pPr>
            <a:r>
              <a:rPr sz="2800" spc="-10" dirty="0">
                <a:latin typeface="Times New Roman"/>
                <a:cs typeface="Times New Roman"/>
              </a:rPr>
              <a:t>Human</a:t>
            </a:r>
            <a:r>
              <a:rPr sz="2800" spc="-35" dirty="0">
                <a:latin typeface="Times New Roman"/>
                <a:cs typeface="Times New Roman"/>
              </a:rPr>
              <a:t> </a:t>
            </a:r>
            <a:r>
              <a:rPr sz="2800" dirty="0">
                <a:latin typeface="Times New Roman"/>
                <a:cs typeface="Times New Roman"/>
              </a:rPr>
              <a:t>computer</a:t>
            </a:r>
            <a:r>
              <a:rPr sz="2800" spc="-40" dirty="0">
                <a:latin typeface="Times New Roman"/>
                <a:cs typeface="Times New Roman"/>
              </a:rPr>
              <a:t> </a:t>
            </a:r>
            <a:r>
              <a:rPr sz="2800" spc="5" dirty="0">
                <a:latin typeface="Times New Roman"/>
                <a:cs typeface="Times New Roman"/>
              </a:rPr>
              <a:t>interfaces</a:t>
            </a:r>
            <a:endParaRPr sz="28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3A8D1C-3801-4E98-F3D5-23527FC99A60}"/>
              </a:ext>
            </a:extLst>
          </p:cNvPr>
          <p:cNvSpPr>
            <a:spLocks noGrp="1"/>
          </p:cNvSpPr>
          <p:nvPr>
            <p:ph type="sldNum" sz="quarter" idx="7"/>
          </p:nvPr>
        </p:nvSpPr>
        <p:spPr/>
        <p:txBody>
          <a:bodyPr/>
          <a:lstStyle/>
          <a:p>
            <a:pPr marL="38100"/>
            <a:fld id="{81D60167-4931-47E6-BA6A-407CBD079E47}" type="slidenum">
              <a:rPr lang="en-IN" smtClean="0"/>
              <a:pPr marL="38100"/>
              <a:t>19</a:t>
            </a:fld>
            <a:endParaRPr lang="en-IN" dirty="0"/>
          </a:p>
        </p:txBody>
      </p:sp>
      <p:pic>
        <p:nvPicPr>
          <p:cNvPr id="6" name="Picture 5">
            <a:extLst>
              <a:ext uri="{FF2B5EF4-FFF2-40B4-BE49-F238E27FC236}">
                <a16:creationId xmlns:a16="http://schemas.microsoft.com/office/drawing/2014/main" id="{D8C0BE53-AB07-19EF-FFED-77B356190382}"/>
              </a:ext>
            </a:extLst>
          </p:cNvPr>
          <p:cNvPicPr>
            <a:picLocks noChangeAspect="1"/>
          </p:cNvPicPr>
          <p:nvPr/>
        </p:nvPicPr>
        <p:blipFill>
          <a:blip r:embed="rId2"/>
          <a:stretch>
            <a:fillRect/>
          </a:stretch>
        </p:blipFill>
        <p:spPr>
          <a:xfrm>
            <a:off x="1271464" y="136525"/>
            <a:ext cx="9361040" cy="6200077"/>
          </a:xfrm>
          <a:prstGeom prst="rect">
            <a:avLst/>
          </a:prstGeom>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544B-8F34-48C4-85E5-E94EE7956765}"/>
              </a:ext>
            </a:extLst>
          </p:cNvPr>
          <p:cNvSpPr>
            <a:spLocks noGrp="1"/>
          </p:cNvSpPr>
          <p:nvPr>
            <p:ph type="title"/>
          </p:nvPr>
        </p:nvSpPr>
        <p:spPr>
          <a:xfrm>
            <a:off x="470384" y="404664"/>
            <a:ext cx="4194448" cy="492443"/>
          </a:xfrm>
        </p:spPr>
        <p:txBody>
          <a:bodyPr>
            <a:normAutofit fontScale="90000"/>
          </a:bodyPr>
          <a:lstStyle/>
          <a:p>
            <a:r>
              <a:rPr lang="en-US" sz="3200" b="1" dirty="0">
                <a:latin typeface="Verdana" panose="020B0604030504040204" pitchFamily="34" charset="0"/>
                <a:ea typeface="Calibri" panose="020F0502020204030204" pitchFamily="34" charset="0"/>
                <a:cs typeface="Verdana" panose="020B0604030504040204" pitchFamily="34" charset="0"/>
              </a:rPr>
              <a:t>Unit I – Contents</a:t>
            </a:r>
            <a:endParaRPr lang="en-IN" dirty="0"/>
          </a:p>
        </p:txBody>
      </p:sp>
      <p:sp>
        <p:nvSpPr>
          <p:cNvPr id="3" name="Text Placeholder 2">
            <a:extLst>
              <a:ext uri="{FF2B5EF4-FFF2-40B4-BE49-F238E27FC236}">
                <a16:creationId xmlns:a16="http://schemas.microsoft.com/office/drawing/2014/main" id="{09DBEE2D-8EC3-89E2-0DFE-8A72C9FB6DA8}"/>
              </a:ext>
            </a:extLst>
          </p:cNvPr>
          <p:cNvSpPr>
            <a:spLocks noGrp="1"/>
          </p:cNvSpPr>
          <p:nvPr>
            <p:ph idx="1"/>
          </p:nvPr>
        </p:nvSpPr>
        <p:spPr>
          <a:xfrm>
            <a:off x="2567608" y="1412776"/>
            <a:ext cx="7289165" cy="2819400"/>
          </a:xfrm>
        </p:spPr>
        <p:txBody>
          <a:bodyPr>
            <a:noAutofit/>
          </a:bodyPr>
          <a:lstStyle/>
          <a:p>
            <a:pPr algn="just"/>
            <a:endParaRPr lang="en-IN" sz="2000" dirty="0">
              <a:latin typeface="Calibri" panose="020F0502020204030204" pitchFamily="34" charset="0"/>
              <a:ea typeface="Calibri" panose="020F0502020204030204" pitchFamily="34" charset="0"/>
            </a:endParaRP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Introduction,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Origin,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Steps in Digital Image Processing,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Components,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Elements of Visual Perception,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Image Sensing and Acquisition,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Image Sampling and Quantization, </a:t>
            </a:r>
          </a:p>
          <a:p>
            <a:pPr marL="285750" indent="-285750" algn="just">
              <a:buFont typeface="Arial" panose="020B0604020202020204" pitchFamily="34" charset="0"/>
              <a:buChar char="•"/>
            </a:pPr>
            <a:r>
              <a:rPr lang="en-US" sz="2000" b="1" dirty="0">
                <a:latin typeface="Verdana" panose="020B0604030504040204" pitchFamily="34" charset="0"/>
                <a:ea typeface="Calibri" panose="020F0502020204030204" pitchFamily="34" charset="0"/>
                <a:cs typeface="Verdana" panose="020B0604030504040204" pitchFamily="34" charset="0"/>
              </a:rPr>
              <a:t>Relationships between pixels, </a:t>
            </a:r>
            <a:r>
              <a:rPr lang="en-US" sz="2000" b="1" dirty="0" err="1">
                <a:latin typeface="Verdana" panose="020B0604030504040204" pitchFamily="34" charset="0"/>
                <a:ea typeface="Calibri" panose="020F0502020204030204" pitchFamily="34" charset="0"/>
                <a:cs typeface="Verdana" panose="020B0604030504040204" pitchFamily="34" charset="0"/>
              </a:rPr>
              <a:t>colour</a:t>
            </a:r>
            <a:r>
              <a:rPr lang="en-US" sz="2000" b="1" dirty="0">
                <a:latin typeface="Verdana" panose="020B0604030504040204" pitchFamily="34" charset="0"/>
                <a:ea typeface="Calibri" panose="020F0502020204030204" pitchFamily="34" charset="0"/>
                <a:cs typeface="Verdana" panose="020B0604030504040204" pitchFamily="34" charset="0"/>
              </a:rPr>
              <a:t> models.</a:t>
            </a:r>
            <a:endParaRPr lang="en-IN" sz="2000" b="1" dirty="0">
              <a:latin typeface="Calibri" panose="020F0502020204030204" pitchFamily="34" charset="0"/>
              <a:ea typeface="Calibri" panose="020F0502020204030204" pitchFamily="34" charset="0"/>
            </a:endParaRPr>
          </a:p>
          <a:p>
            <a:endParaRPr lang="en-IN" sz="2000" dirty="0"/>
          </a:p>
        </p:txBody>
      </p:sp>
      <p:sp>
        <p:nvSpPr>
          <p:cNvPr id="5" name="Slide Number Placeholder 4">
            <a:extLst>
              <a:ext uri="{FF2B5EF4-FFF2-40B4-BE49-F238E27FC236}">
                <a16:creationId xmlns:a16="http://schemas.microsoft.com/office/drawing/2014/main" id="{137C3F52-A2AD-B0A9-4192-CAC78081305A}"/>
              </a:ext>
            </a:extLst>
          </p:cNvPr>
          <p:cNvSpPr>
            <a:spLocks noGrp="1"/>
          </p:cNvSpPr>
          <p:nvPr>
            <p:ph type="sldNum" sz="quarter" idx="12"/>
          </p:nvPr>
        </p:nvSpPr>
        <p:spPr/>
        <p:txBody>
          <a:bodyPr/>
          <a:lstStyle/>
          <a:p>
            <a:pPr marL="38100"/>
            <a:fld id="{81D60167-4931-47E6-BA6A-407CBD079E47}" type="slidenum">
              <a:rPr lang="en-IN" smtClean="0"/>
              <a:pPr marL="38100"/>
              <a:t>2</a:t>
            </a:fld>
            <a:endParaRPr lang="en-IN" dirty="0"/>
          </a:p>
        </p:txBody>
      </p:sp>
    </p:spTree>
    <p:extLst>
      <p:ext uri="{BB962C8B-B14F-4D97-AF65-F5344CB8AC3E}">
        <p14:creationId xmlns:p14="http://schemas.microsoft.com/office/powerpoint/2010/main" val="4140686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2438498" y="91"/>
            <a:ext cx="7711873" cy="584775"/>
          </a:xfrm>
          <a:prstGeom prst="rect">
            <a:avLst/>
          </a:prstGeom>
          <a:noFill/>
          <a:ln w="9525">
            <a:noFill/>
            <a:miter lim="800000"/>
            <a:headEnd/>
            <a:tailEnd/>
          </a:ln>
          <a:effectLst>
            <a:outerShdw dist="35921" dir="2700000" algn="ctr" rotWithShape="0">
              <a:schemeClr val="folHlink"/>
            </a:outerShdw>
          </a:effectLst>
        </p:spPr>
        <p:txBody>
          <a:bodyPr wrap="square">
            <a:spAutoFit/>
          </a:bodyPr>
          <a:lstStyle/>
          <a:p>
            <a:r>
              <a:rPr lang="en-US" altLang="zh-TW" sz="3200" dirty="0">
                <a:solidFill>
                  <a:srgbClr val="FF0000"/>
                </a:solidFill>
                <a:latin typeface="Times New Roman" pitchFamily="18" charset="0"/>
                <a:ea typeface="新細明體" charset="-120"/>
                <a:cs typeface="Times New Roman" pitchFamily="18" charset="0"/>
              </a:rPr>
              <a:t>Components of an Image Processing System</a:t>
            </a:r>
            <a:endParaRPr lang="en-US" altLang="zh-TW" sz="3200" dirty="0">
              <a:latin typeface="Times New Roman" pitchFamily="18" charset="0"/>
              <a:ea typeface="新細明體" charset="-12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3657664" y="1524050"/>
            <a:ext cx="4648078" cy="4571880"/>
          </a:xfrm>
          <a:prstGeom prst="rect">
            <a:avLst/>
          </a:prstGeom>
          <a:noFill/>
          <a:ln w="9525">
            <a:noFill/>
            <a:miter lim="800000"/>
            <a:headEnd/>
            <a:tailEnd/>
          </a:ln>
          <a:effectLst/>
        </p:spPr>
      </p:pic>
      <p:sp>
        <p:nvSpPr>
          <p:cNvPr id="5" name="TextBox 4"/>
          <p:cNvSpPr txBox="1"/>
          <p:nvPr/>
        </p:nvSpPr>
        <p:spPr>
          <a:xfrm>
            <a:off x="5228770" y="6028425"/>
            <a:ext cx="4829655" cy="830997"/>
          </a:xfrm>
          <a:prstGeom prst="rect">
            <a:avLst/>
          </a:prstGeom>
          <a:noFill/>
        </p:spPr>
        <p:txBody>
          <a:bodyPr wrap="none" rtlCol="0">
            <a:spAutoFit/>
          </a:bodyPr>
          <a:lstStyle/>
          <a:p>
            <a:r>
              <a:rPr lang="en-US" sz="1600" dirty="0"/>
              <a:t>Physical device –senses the energy radiated from object</a:t>
            </a:r>
          </a:p>
          <a:p>
            <a:r>
              <a:rPr lang="en-US" sz="1600" dirty="0"/>
              <a:t>Light energy is converted into electrical energy</a:t>
            </a:r>
          </a:p>
          <a:p>
            <a:endParaRPr lang="en-US" sz="1600" dirty="0"/>
          </a:p>
        </p:txBody>
      </p:sp>
      <p:sp>
        <p:nvSpPr>
          <p:cNvPr id="6" name="TextBox 5"/>
          <p:cNvSpPr txBox="1"/>
          <p:nvPr/>
        </p:nvSpPr>
        <p:spPr>
          <a:xfrm>
            <a:off x="1524120" y="4800566"/>
            <a:ext cx="3657504" cy="1384995"/>
          </a:xfrm>
          <a:prstGeom prst="rect">
            <a:avLst/>
          </a:prstGeom>
          <a:noFill/>
          <a:ln>
            <a:solidFill>
              <a:srgbClr val="00B0F0"/>
            </a:solidFill>
          </a:ln>
        </p:spPr>
        <p:txBody>
          <a:bodyPr wrap="square" rtlCol="0">
            <a:spAutoFit/>
          </a:bodyPr>
          <a:lstStyle/>
          <a:p>
            <a:r>
              <a:rPr lang="en-US" sz="1400" dirty="0"/>
              <a:t>Digitizer – converts sensed images into digital format</a:t>
            </a:r>
          </a:p>
          <a:p>
            <a:r>
              <a:rPr lang="en-US" sz="1400" dirty="0"/>
              <a:t>Hardware circuitry to  perform Arithmetic and logical operations On image</a:t>
            </a:r>
          </a:p>
          <a:p>
            <a:r>
              <a:rPr lang="en-US" sz="1400" dirty="0"/>
              <a:t>The hardware is often called front end system</a:t>
            </a:r>
          </a:p>
          <a:p>
            <a:r>
              <a:rPr lang="en-US" sz="1400" dirty="0"/>
              <a:t>Gives fast o/</a:t>
            </a:r>
            <a:r>
              <a:rPr lang="en-US" sz="1400" dirty="0" err="1"/>
              <a:t>ps</a:t>
            </a:r>
            <a:endParaRPr lang="en-US" sz="1400" dirty="0"/>
          </a:p>
        </p:txBody>
      </p:sp>
      <p:cxnSp>
        <p:nvCxnSpPr>
          <p:cNvPr id="8" name="Straight Arrow Connector 7"/>
          <p:cNvCxnSpPr/>
          <p:nvPr/>
        </p:nvCxnSpPr>
        <p:spPr>
          <a:xfrm rot="5400000">
            <a:off x="4457752" y="4305269"/>
            <a:ext cx="1066774" cy="838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21" y="2590822"/>
            <a:ext cx="1219168" cy="400110"/>
          </a:xfrm>
          <a:prstGeom prst="rect">
            <a:avLst/>
          </a:prstGeom>
          <a:noFill/>
        </p:spPr>
        <p:txBody>
          <a:bodyPr wrap="square" rtlCol="0">
            <a:spAutoFit/>
          </a:bodyPr>
          <a:lstStyle/>
          <a:p>
            <a:r>
              <a:rPr lang="en-US" sz="1000" dirty="0"/>
              <a:t>General purpose pc to super computer</a:t>
            </a:r>
          </a:p>
        </p:txBody>
      </p:sp>
      <p:sp>
        <p:nvSpPr>
          <p:cNvPr id="11" name="TextBox 10"/>
          <p:cNvSpPr txBox="1"/>
          <p:nvPr/>
        </p:nvSpPr>
        <p:spPr>
          <a:xfrm>
            <a:off x="8610535" y="3352804"/>
            <a:ext cx="2057347" cy="2031325"/>
          </a:xfrm>
          <a:prstGeom prst="rect">
            <a:avLst/>
          </a:prstGeom>
          <a:noFill/>
        </p:spPr>
        <p:txBody>
          <a:bodyPr wrap="square" rtlCol="0">
            <a:spAutoFit/>
          </a:bodyPr>
          <a:lstStyle/>
          <a:p>
            <a:pPr>
              <a:buFont typeface="Arial" pitchFamily="34" charset="0"/>
              <a:buChar char="•"/>
            </a:pPr>
            <a:r>
              <a:rPr lang="en-US" sz="1400" dirty="0"/>
              <a:t>Specialized hardware modules to perform specific tasks based on programs</a:t>
            </a:r>
          </a:p>
          <a:p>
            <a:pPr>
              <a:buFont typeface="Arial" pitchFamily="34" charset="0"/>
              <a:buChar char="•"/>
            </a:pPr>
            <a:r>
              <a:rPr lang="en-US" sz="1400" dirty="0"/>
              <a:t>Sophisticated software allows integration of modules and general purpose commands from at least on computer </a:t>
            </a:r>
            <a:r>
              <a:rPr lang="en-US" sz="1400" dirty="0" err="1"/>
              <a:t>lang</a:t>
            </a:r>
            <a:endParaRPr lang="en-US" sz="1400" dirty="0"/>
          </a:p>
        </p:txBody>
      </p:sp>
      <p:sp>
        <p:nvSpPr>
          <p:cNvPr id="12" name="TextBox 11"/>
          <p:cNvSpPr txBox="1"/>
          <p:nvPr/>
        </p:nvSpPr>
        <p:spPr>
          <a:xfrm>
            <a:off x="8229544" y="533477"/>
            <a:ext cx="2743128" cy="1815882"/>
          </a:xfrm>
          <a:prstGeom prst="rect">
            <a:avLst/>
          </a:prstGeom>
          <a:noFill/>
        </p:spPr>
        <p:txBody>
          <a:bodyPr wrap="square" rtlCol="0">
            <a:spAutoFit/>
          </a:bodyPr>
          <a:lstStyle/>
          <a:p>
            <a:pPr>
              <a:buFont typeface="Arial" pitchFamily="34" charset="0"/>
              <a:buChar char="•"/>
            </a:pPr>
            <a:r>
              <a:rPr lang="en-US" sz="1400" dirty="0"/>
              <a:t>Image compression</a:t>
            </a:r>
          </a:p>
          <a:p>
            <a:pPr>
              <a:buFont typeface="Arial" pitchFamily="34" charset="0"/>
              <a:buChar char="•"/>
            </a:pPr>
            <a:r>
              <a:rPr lang="en-US" sz="1400" dirty="0"/>
              <a:t>Short term  storage– computer memory – during processing</a:t>
            </a:r>
          </a:p>
          <a:p>
            <a:pPr>
              <a:buFont typeface="Arial" pitchFamily="34" charset="0"/>
              <a:buChar char="•"/>
            </a:pPr>
            <a:r>
              <a:rPr lang="en-US" sz="1400" dirty="0"/>
              <a:t>Online storage – frame buffers – fast recall</a:t>
            </a:r>
          </a:p>
          <a:p>
            <a:pPr>
              <a:buFont typeface="Arial" pitchFamily="34" charset="0"/>
              <a:buChar char="•"/>
            </a:pPr>
            <a:r>
              <a:rPr lang="en-US" sz="1400" dirty="0"/>
              <a:t>Archival storage –infrequent use</a:t>
            </a:r>
          </a:p>
          <a:p>
            <a:pPr>
              <a:buFont typeface="Arial" pitchFamily="34" charset="0"/>
              <a:buChar char="•"/>
            </a:pPr>
            <a:r>
              <a:rPr lang="en-US" sz="1400" dirty="0"/>
              <a:t>Storage measured in bytes, kilo, mega, </a:t>
            </a:r>
            <a:r>
              <a:rPr lang="en-US" sz="1400" dirty="0" err="1"/>
              <a:t>giga</a:t>
            </a:r>
            <a:r>
              <a:rPr lang="en-US" sz="1400" dirty="0"/>
              <a:t> and </a:t>
            </a:r>
            <a:r>
              <a:rPr lang="en-US" sz="1400" dirty="0" err="1"/>
              <a:t>tera</a:t>
            </a:r>
            <a:r>
              <a:rPr lang="en-US" sz="1400" dirty="0"/>
              <a:t> bytes</a:t>
            </a:r>
          </a:p>
        </p:txBody>
      </p:sp>
      <p:cxnSp>
        <p:nvCxnSpPr>
          <p:cNvPr id="14" name="Straight Arrow Connector 13"/>
          <p:cNvCxnSpPr/>
          <p:nvPr/>
        </p:nvCxnSpPr>
        <p:spPr>
          <a:xfrm rot="5400000" flipH="1" flipV="1">
            <a:off x="8153346" y="2438426"/>
            <a:ext cx="380990" cy="228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24121" y="1905041"/>
            <a:ext cx="2285940" cy="954107"/>
          </a:xfrm>
          <a:prstGeom prst="rect">
            <a:avLst/>
          </a:prstGeom>
          <a:noFill/>
          <a:ln>
            <a:solidFill>
              <a:schemeClr val="tx2">
                <a:lumMod val="20000"/>
                <a:lumOff val="80000"/>
              </a:schemeClr>
            </a:solidFill>
          </a:ln>
        </p:spPr>
        <p:txBody>
          <a:bodyPr wrap="square" rtlCol="0">
            <a:spAutoFit/>
          </a:bodyPr>
          <a:lstStyle/>
          <a:p>
            <a:pPr>
              <a:buFont typeface="Arial" pitchFamily="34" charset="0"/>
              <a:buChar char="•"/>
            </a:pPr>
            <a:r>
              <a:rPr lang="en-US" sz="1400" dirty="0"/>
              <a:t>Color TV monitors</a:t>
            </a:r>
          </a:p>
          <a:p>
            <a:pPr>
              <a:buFont typeface="Arial" pitchFamily="34" charset="0"/>
              <a:buChar char="•"/>
            </a:pPr>
            <a:r>
              <a:rPr lang="en-US" sz="1400" dirty="0"/>
              <a:t>Monitors are driven by o/</a:t>
            </a:r>
            <a:r>
              <a:rPr lang="en-US" sz="1400" dirty="0" err="1"/>
              <a:t>ps</a:t>
            </a:r>
            <a:r>
              <a:rPr lang="en-US" sz="1400" dirty="0"/>
              <a:t> of images or graphic display cards</a:t>
            </a:r>
          </a:p>
        </p:txBody>
      </p:sp>
      <p:sp>
        <p:nvSpPr>
          <p:cNvPr id="16" name="TextBox 15"/>
          <p:cNvSpPr txBox="1"/>
          <p:nvPr/>
        </p:nvSpPr>
        <p:spPr>
          <a:xfrm>
            <a:off x="1524120" y="3276606"/>
            <a:ext cx="2057346" cy="1600438"/>
          </a:xfrm>
          <a:prstGeom prst="rect">
            <a:avLst/>
          </a:prstGeom>
          <a:noFill/>
          <a:ln>
            <a:solidFill>
              <a:schemeClr val="tx2">
                <a:lumMod val="20000"/>
                <a:lumOff val="80000"/>
              </a:schemeClr>
            </a:solidFill>
          </a:ln>
        </p:spPr>
        <p:txBody>
          <a:bodyPr wrap="square" rtlCol="0">
            <a:spAutoFit/>
          </a:bodyPr>
          <a:lstStyle/>
          <a:p>
            <a:r>
              <a:rPr lang="en-US" sz="1400" dirty="0"/>
              <a:t>Laser printers</a:t>
            </a:r>
          </a:p>
          <a:p>
            <a:r>
              <a:rPr lang="en-US" sz="1400" dirty="0"/>
              <a:t>Film cameras</a:t>
            </a:r>
          </a:p>
          <a:p>
            <a:r>
              <a:rPr lang="en-US" sz="1400" dirty="0"/>
              <a:t>Heat sensitive devices(</a:t>
            </a:r>
            <a:r>
              <a:rPr lang="en-US" sz="1400" dirty="0" err="1"/>
              <a:t>fascimie</a:t>
            </a:r>
            <a:r>
              <a:rPr lang="en-US" sz="1400" dirty="0"/>
              <a:t>) </a:t>
            </a:r>
          </a:p>
          <a:p>
            <a:r>
              <a:rPr lang="en-US" sz="1400" dirty="0"/>
              <a:t>Optical devices</a:t>
            </a:r>
          </a:p>
          <a:p>
            <a:r>
              <a:rPr lang="en-US" sz="1400" dirty="0"/>
              <a:t>)CD ROM , DVD ram disks)</a:t>
            </a:r>
          </a:p>
        </p:txBody>
      </p:sp>
      <p:sp>
        <p:nvSpPr>
          <p:cNvPr id="17" name="TextBox 16"/>
          <p:cNvSpPr txBox="1"/>
          <p:nvPr/>
        </p:nvSpPr>
        <p:spPr>
          <a:xfrm>
            <a:off x="3810062" y="838269"/>
            <a:ext cx="3998787" cy="523220"/>
          </a:xfrm>
          <a:prstGeom prst="rect">
            <a:avLst/>
          </a:prstGeom>
          <a:noFill/>
          <a:ln>
            <a:solidFill>
              <a:schemeClr val="tx2">
                <a:lumMod val="20000"/>
                <a:lumOff val="80000"/>
              </a:schemeClr>
            </a:solidFill>
          </a:ln>
        </p:spPr>
        <p:txBody>
          <a:bodyPr wrap="none" rtlCol="0">
            <a:spAutoFit/>
          </a:bodyPr>
          <a:lstStyle/>
          <a:p>
            <a:pPr>
              <a:buFont typeface="Arial" pitchFamily="34" charset="0"/>
              <a:buChar char="•"/>
            </a:pPr>
            <a:r>
              <a:rPr lang="en-US" sz="1400" dirty="0"/>
              <a:t>Default function in computers to process image</a:t>
            </a:r>
          </a:p>
          <a:p>
            <a:pPr>
              <a:buFont typeface="Arial" pitchFamily="34" charset="0"/>
              <a:buChar char="•"/>
            </a:pPr>
            <a:r>
              <a:rPr lang="en-US" sz="1400" dirty="0"/>
              <a:t>Optical fiber and broad band technologies are good</a:t>
            </a:r>
          </a:p>
        </p:txBody>
      </p:sp>
      <p:cxnSp>
        <p:nvCxnSpPr>
          <p:cNvPr id="21" name="Straight Arrow Connector 20"/>
          <p:cNvCxnSpPr/>
          <p:nvPr/>
        </p:nvCxnSpPr>
        <p:spPr>
          <a:xfrm rot="10800000">
            <a:off x="3048081" y="3657594"/>
            <a:ext cx="6095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a:off x="3352872" y="2362228"/>
            <a:ext cx="30479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229545" y="3886188"/>
            <a:ext cx="457188" cy="76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6172993" y="5714146"/>
            <a:ext cx="6095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A16A4B7-494B-F567-7FCF-EA92D16A3626}"/>
              </a:ext>
            </a:extLst>
          </p:cNvPr>
          <p:cNvSpPr>
            <a:spLocks noGrp="1"/>
          </p:cNvSpPr>
          <p:nvPr>
            <p:ph type="sldNum" sz="quarter" idx="12"/>
          </p:nvPr>
        </p:nvSpPr>
        <p:spPr/>
        <p:txBody>
          <a:bodyPr/>
          <a:lstStyle/>
          <a:p>
            <a:pPr marL="38100"/>
            <a:fld id="{81D60167-4931-47E6-BA6A-407CBD079E47}" type="slidenum">
              <a:rPr lang="en-IN" smtClean="0"/>
              <a:pPr marL="38100"/>
              <a:t>20</a:t>
            </a:fld>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2" y="925124"/>
            <a:ext cx="7117912" cy="991967"/>
          </a:xfrm>
          <a:prstGeom prst="rect">
            <a:avLst/>
          </a:prstGeom>
        </p:spPr>
        <p:txBody>
          <a:bodyPr vert="horz" wrap="square" lIns="0" tIns="178654" rIns="0" bIns="0" rtlCol="0">
            <a:spAutoFit/>
          </a:bodyPr>
          <a:lstStyle/>
          <a:p>
            <a:pPr marL="11526">
              <a:spcBef>
                <a:spcPts val="1407"/>
              </a:spcBef>
            </a:pPr>
            <a:r>
              <a:rPr sz="2360" b="1" dirty="0">
                <a:latin typeface="Times New Roman"/>
                <a:cs typeface="Times New Roman"/>
              </a:rPr>
              <a:t>1)image</a:t>
            </a:r>
            <a:r>
              <a:rPr sz="2360" b="1" spc="-82" dirty="0">
                <a:latin typeface="Times New Roman"/>
                <a:cs typeface="Times New Roman"/>
              </a:rPr>
              <a:t> </a:t>
            </a:r>
            <a:r>
              <a:rPr sz="2360" b="1" spc="-5" dirty="0">
                <a:latin typeface="Times New Roman"/>
                <a:cs typeface="Times New Roman"/>
              </a:rPr>
              <a:t>sensor</a:t>
            </a:r>
            <a:endParaRPr sz="2360" dirty="0">
              <a:latin typeface="Times New Roman"/>
              <a:cs typeface="Times New Roman"/>
            </a:endParaRPr>
          </a:p>
          <a:p>
            <a:pPr marL="240892" indent="-229366">
              <a:spcBef>
                <a:spcPts val="1116"/>
              </a:spcBef>
              <a:buFont typeface="Arial MT"/>
              <a:buChar char="•"/>
              <a:tabLst>
                <a:tab pos="240316" algn="l"/>
                <a:tab pos="240892" algn="l"/>
              </a:tabLst>
            </a:pPr>
            <a:r>
              <a:rPr lang="en-GB" sz="1997" spc="-9" dirty="0">
                <a:latin typeface="Times New Roman"/>
                <a:cs typeface="Times New Roman"/>
              </a:rPr>
              <a:t>T</a:t>
            </a:r>
            <a:r>
              <a:rPr sz="1997" spc="-9" dirty="0">
                <a:latin typeface="Times New Roman"/>
                <a:cs typeface="Times New Roman"/>
              </a:rPr>
              <a:t>wo</a:t>
            </a:r>
            <a:r>
              <a:rPr sz="1997" dirty="0">
                <a:latin typeface="Times New Roman"/>
                <a:cs typeface="Times New Roman"/>
              </a:rPr>
              <a:t> </a:t>
            </a:r>
            <a:r>
              <a:rPr sz="1997" spc="-9" dirty="0">
                <a:latin typeface="Times New Roman"/>
                <a:cs typeface="Times New Roman"/>
              </a:rPr>
              <a:t>elements </a:t>
            </a:r>
            <a:r>
              <a:rPr sz="1997" spc="-5" dirty="0">
                <a:latin typeface="Times New Roman"/>
                <a:cs typeface="Times New Roman"/>
              </a:rPr>
              <a:t>are</a:t>
            </a:r>
            <a:r>
              <a:rPr sz="1997" dirty="0">
                <a:latin typeface="Times New Roman"/>
                <a:cs typeface="Times New Roman"/>
              </a:rPr>
              <a:t> </a:t>
            </a:r>
            <a:r>
              <a:rPr sz="1997" spc="-5" dirty="0">
                <a:latin typeface="Times New Roman"/>
                <a:cs typeface="Times New Roman"/>
              </a:rPr>
              <a:t>required</a:t>
            </a:r>
            <a:r>
              <a:rPr sz="1997" dirty="0">
                <a:latin typeface="Times New Roman"/>
                <a:cs typeface="Times New Roman"/>
              </a:rPr>
              <a:t> </a:t>
            </a:r>
            <a:r>
              <a:rPr sz="1997" spc="-5" dirty="0">
                <a:latin typeface="Times New Roman"/>
                <a:cs typeface="Times New Roman"/>
              </a:rPr>
              <a:t>to</a:t>
            </a:r>
            <a:r>
              <a:rPr sz="1997" spc="5" dirty="0">
                <a:latin typeface="Times New Roman"/>
                <a:cs typeface="Times New Roman"/>
              </a:rPr>
              <a:t> </a:t>
            </a:r>
            <a:r>
              <a:rPr sz="1997" spc="-5" dirty="0">
                <a:latin typeface="Times New Roman"/>
                <a:cs typeface="Times New Roman"/>
              </a:rPr>
              <a:t>acquire</a:t>
            </a:r>
            <a:r>
              <a:rPr sz="1997" spc="-9" dirty="0">
                <a:latin typeface="Times New Roman"/>
                <a:cs typeface="Times New Roman"/>
              </a:rPr>
              <a:t> </a:t>
            </a:r>
            <a:r>
              <a:rPr sz="1997" dirty="0">
                <a:latin typeface="Times New Roman"/>
                <a:cs typeface="Times New Roman"/>
              </a:rPr>
              <a:t>digital</a:t>
            </a:r>
            <a:r>
              <a:rPr sz="1997" spc="-5" dirty="0">
                <a:latin typeface="Times New Roman"/>
                <a:cs typeface="Times New Roman"/>
              </a:rPr>
              <a:t> images.</a:t>
            </a:r>
            <a:endParaRPr sz="1997" dirty="0">
              <a:latin typeface="Times New Roman"/>
              <a:cs typeface="Times New Roman"/>
            </a:endParaRPr>
          </a:p>
        </p:txBody>
      </p:sp>
      <p:sp>
        <p:nvSpPr>
          <p:cNvPr id="3" name="object 3"/>
          <p:cNvSpPr txBox="1"/>
          <p:nvPr/>
        </p:nvSpPr>
        <p:spPr>
          <a:xfrm>
            <a:off x="1840581" y="2117335"/>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2146023" y="2041266"/>
            <a:ext cx="7758761" cy="603829"/>
          </a:xfrm>
          <a:prstGeom prst="rect">
            <a:avLst/>
          </a:prstGeom>
        </p:spPr>
        <p:txBody>
          <a:bodyPr vert="horz" wrap="square" lIns="0" tIns="39189" rIns="0" bIns="0" rtlCol="0">
            <a:spAutoFit/>
          </a:bodyPr>
          <a:lstStyle/>
          <a:p>
            <a:pPr marL="11526" marR="4611">
              <a:lnSpc>
                <a:spcPts val="2224"/>
              </a:lnSpc>
              <a:spcBef>
                <a:spcPts val="309"/>
              </a:spcBef>
            </a:pPr>
            <a:r>
              <a:rPr sz="1997" dirty="0">
                <a:latin typeface="Times New Roman"/>
                <a:cs typeface="Times New Roman"/>
              </a:rPr>
              <a:t>The</a:t>
            </a:r>
            <a:r>
              <a:rPr sz="1997" spc="-5" dirty="0">
                <a:latin typeface="Times New Roman"/>
                <a:cs typeface="Times New Roman"/>
              </a:rPr>
              <a:t> first</a:t>
            </a:r>
            <a:r>
              <a:rPr sz="1997" spc="5" dirty="0">
                <a:latin typeface="Times New Roman"/>
                <a:cs typeface="Times New Roman"/>
              </a:rPr>
              <a:t> </a:t>
            </a:r>
            <a:r>
              <a:rPr sz="1997" spc="-5" dirty="0">
                <a:latin typeface="Times New Roman"/>
                <a:cs typeface="Times New Roman"/>
              </a:rPr>
              <a:t>is </a:t>
            </a:r>
            <a:r>
              <a:rPr sz="1997" dirty="0">
                <a:latin typeface="Times New Roman"/>
                <a:cs typeface="Times New Roman"/>
              </a:rPr>
              <a:t>a</a:t>
            </a:r>
            <a:r>
              <a:rPr sz="1997" spc="9" dirty="0">
                <a:latin typeface="Times New Roman"/>
                <a:cs typeface="Times New Roman"/>
              </a:rPr>
              <a:t> </a:t>
            </a:r>
            <a:r>
              <a:rPr sz="1997" spc="-5" dirty="0">
                <a:latin typeface="Arial MT"/>
                <a:cs typeface="Arial MT"/>
              </a:rPr>
              <a:t>physical</a:t>
            </a:r>
            <a:r>
              <a:rPr sz="1997" spc="5" dirty="0">
                <a:latin typeface="Arial MT"/>
                <a:cs typeface="Arial MT"/>
              </a:rPr>
              <a:t> </a:t>
            </a:r>
            <a:r>
              <a:rPr sz="1997" spc="-5" dirty="0">
                <a:latin typeface="Arial MT"/>
                <a:cs typeface="Arial MT"/>
              </a:rPr>
              <a:t>device</a:t>
            </a:r>
            <a:r>
              <a:rPr sz="1997" spc="5" dirty="0">
                <a:latin typeface="Arial MT"/>
                <a:cs typeface="Arial MT"/>
              </a:rPr>
              <a:t> </a:t>
            </a:r>
            <a:r>
              <a:rPr sz="1997" spc="-5" dirty="0">
                <a:latin typeface="Arial MT"/>
                <a:cs typeface="Arial MT"/>
              </a:rPr>
              <a:t>that</a:t>
            </a:r>
            <a:r>
              <a:rPr sz="1997" spc="-9" dirty="0">
                <a:latin typeface="Arial MT"/>
                <a:cs typeface="Arial MT"/>
              </a:rPr>
              <a:t> </a:t>
            </a:r>
            <a:r>
              <a:rPr sz="1997" spc="-5" dirty="0">
                <a:latin typeface="Arial MT"/>
                <a:cs typeface="Arial MT"/>
              </a:rPr>
              <a:t>is</a:t>
            </a:r>
            <a:r>
              <a:rPr sz="1997" spc="5" dirty="0">
                <a:latin typeface="Arial MT"/>
                <a:cs typeface="Arial MT"/>
              </a:rPr>
              <a:t> </a:t>
            </a:r>
            <a:r>
              <a:rPr sz="1997" spc="-5" dirty="0">
                <a:latin typeface="Arial MT"/>
                <a:cs typeface="Arial MT"/>
              </a:rPr>
              <a:t>sensitive</a:t>
            </a:r>
            <a:r>
              <a:rPr sz="1997" spc="5" dirty="0">
                <a:latin typeface="Arial MT"/>
                <a:cs typeface="Arial MT"/>
              </a:rPr>
              <a:t> </a:t>
            </a:r>
            <a:r>
              <a:rPr sz="1997" spc="-5" dirty="0">
                <a:latin typeface="Arial MT"/>
                <a:cs typeface="Arial MT"/>
              </a:rPr>
              <a:t>to</a:t>
            </a:r>
            <a:r>
              <a:rPr sz="1997" dirty="0">
                <a:latin typeface="Arial MT"/>
                <a:cs typeface="Arial MT"/>
              </a:rPr>
              <a:t> </a:t>
            </a:r>
            <a:r>
              <a:rPr sz="1997" spc="-5" dirty="0">
                <a:latin typeface="Arial MT"/>
                <a:cs typeface="Arial MT"/>
              </a:rPr>
              <a:t>the</a:t>
            </a:r>
            <a:r>
              <a:rPr sz="1997" spc="5" dirty="0">
                <a:latin typeface="Arial MT"/>
                <a:cs typeface="Arial MT"/>
              </a:rPr>
              <a:t> </a:t>
            </a:r>
            <a:r>
              <a:rPr sz="1997" spc="-5" dirty="0">
                <a:latin typeface="Arial MT"/>
                <a:cs typeface="Arial MT"/>
              </a:rPr>
              <a:t>energy</a:t>
            </a:r>
            <a:r>
              <a:rPr sz="1997" spc="-14" dirty="0">
                <a:latin typeface="Arial MT"/>
                <a:cs typeface="Arial MT"/>
              </a:rPr>
              <a:t> </a:t>
            </a:r>
            <a:r>
              <a:rPr sz="1997" spc="-5" dirty="0">
                <a:latin typeface="Arial MT"/>
                <a:cs typeface="Arial MT"/>
              </a:rPr>
              <a:t>radiated</a:t>
            </a:r>
            <a:r>
              <a:rPr sz="1997" dirty="0">
                <a:latin typeface="Arial MT"/>
                <a:cs typeface="Arial MT"/>
              </a:rPr>
              <a:t> </a:t>
            </a:r>
            <a:r>
              <a:rPr sz="1997" spc="-5" dirty="0">
                <a:latin typeface="Arial MT"/>
                <a:cs typeface="Arial MT"/>
              </a:rPr>
              <a:t>by </a:t>
            </a:r>
            <a:r>
              <a:rPr sz="1997" spc="-540" dirty="0">
                <a:latin typeface="Arial MT"/>
                <a:cs typeface="Arial MT"/>
              </a:rPr>
              <a:t> </a:t>
            </a:r>
            <a:r>
              <a:rPr sz="1997" dirty="0">
                <a:latin typeface="Arial MT"/>
                <a:cs typeface="Arial MT"/>
              </a:rPr>
              <a:t>the</a:t>
            </a:r>
            <a:r>
              <a:rPr sz="1997" spc="-9" dirty="0">
                <a:latin typeface="Arial MT"/>
                <a:cs typeface="Arial MT"/>
              </a:rPr>
              <a:t> </a:t>
            </a:r>
            <a:r>
              <a:rPr sz="1997" spc="-5" dirty="0">
                <a:latin typeface="Arial MT"/>
                <a:cs typeface="Arial MT"/>
              </a:rPr>
              <a:t>object</a:t>
            </a:r>
            <a:r>
              <a:rPr sz="1997" spc="5" dirty="0">
                <a:latin typeface="Arial MT"/>
                <a:cs typeface="Arial MT"/>
              </a:rPr>
              <a:t> </a:t>
            </a:r>
            <a:r>
              <a:rPr sz="1997" spc="-5" dirty="0">
                <a:latin typeface="Arial MT"/>
                <a:cs typeface="Arial MT"/>
              </a:rPr>
              <a:t>we</a:t>
            </a:r>
            <a:r>
              <a:rPr sz="1997" dirty="0">
                <a:latin typeface="Arial MT"/>
                <a:cs typeface="Arial MT"/>
              </a:rPr>
              <a:t> </a:t>
            </a:r>
            <a:r>
              <a:rPr sz="1997" spc="-5" dirty="0">
                <a:latin typeface="Arial MT"/>
                <a:cs typeface="Arial MT"/>
              </a:rPr>
              <a:t>wish </a:t>
            </a:r>
            <a:r>
              <a:rPr sz="1997" dirty="0">
                <a:latin typeface="Arial MT"/>
                <a:cs typeface="Arial MT"/>
              </a:rPr>
              <a:t>to</a:t>
            </a:r>
            <a:r>
              <a:rPr sz="1997" spc="-5" dirty="0">
                <a:latin typeface="Arial MT"/>
                <a:cs typeface="Arial MT"/>
              </a:rPr>
              <a:t> image.</a:t>
            </a:r>
            <a:endParaRPr sz="1997">
              <a:latin typeface="Arial MT"/>
              <a:cs typeface="Arial MT"/>
            </a:endParaRPr>
          </a:p>
        </p:txBody>
      </p:sp>
      <p:sp>
        <p:nvSpPr>
          <p:cNvPr id="5" name="object 5"/>
          <p:cNvSpPr txBox="1"/>
          <p:nvPr/>
        </p:nvSpPr>
        <p:spPr>
          <a:xfrm>
            <a:off x="1840581" y="284578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2212872" y="2770862"/>
            <a:ext cx="7720149" cy="318967"/>
          </a:xfrm>
          <a:prstGeom prst="rect">
            <a:avLst/>
          </a:prstGeom>
        </p:spPr>
        <p:txBody>
          <a:bodyPr vert="horz" wrap="square" lIns="0" tIns="11526" rIns="0" bIns="0" rtlCol="0">
            <a:spAutoFit/>
          </a:bodyPr>
          <a:lstStyle/>
          <a:p>
            <a:pPr marL="11526">
              <a:spcBef>
                <a:spcPts val="91"/>
              </a:spcBef>
            </a:pPr>
            <a:r>
              <a:rPr sz="1997" spc="-5" dirty="0">
                <a:latin typeface="Arial MT"/>
                <a:cs typeface="Arial MT"/>
              </a:rPr>
              <a:t>The second,</a:t>
            </a:r>
            <a:r>
              <a:rPr sz="1997" spc="-9" dirty="0">
                <a:latin typeface="Arial MT"/>
                <a:cs typeface="Arial MT"/>
              </a:rPr>
              <a:t> </a:t>
            </a:r>
            <a:r>
              <a:rPr sz="1997" spc="-5" dirty="0">
                <a:latin typeface="Arial MT"/>
                <a:cs typeface="Arial MT"/>
              </a:rPr>
              <a:t>called</a:t>
            </a:r>
            <a:r>
              <a:rPr sz="1997" dirty="0">
                <a:latin typeface="Arial MT"/>
                <a:cs typeface="Arial MT"/>
              </a:rPr>
              <a:t> a </a:t>
            </a:r>
            <a:r>
              <a:rPr sz="1997" spc="-14" dirty="0">
                <a:latin typeface="Arial MT"/>
                <a:cs typeface="Arial MT"/>
              </a:rPr>
              <a:t>digitizer,</a:t>
            </a:r>
            <a:r>
              <a:rPr sz="1997" spc="-5" dirty="0">
                <a:latin typeface="Arial MT"/>
                <a:cs typeface="Arial MT"/>
              </a:rPr>
              <a:t> is</a:t>
            </a:r>
            <a:r>
              <a:rPr sz="1997" spc="5" dirty="0">
                <a:latin typeface="Arial MT"/>
                <a:cs typeface="Arial MT"/>
              </a:rPr>
              <a:t> </a:t>
            </a:r>
            <a:r>
              <a:rPr sz="1997" dirty="0">
                <a:latin typeface="Arial MT"/>
                <a:cs typeface="Arial MT"/>
              </a:rPr>
              <a:t>a </a:t>
            </a:r>
            <a:r>
              <a:rPr sz="1997" spc="-5" dirty="0">
                <a:latin typeface="Arial MT"/>
                <a:cs typeface="Arial MT"/>
              </a:rPr>
              <a:t>device</a:t>
            </a:r>
            <a:r>
              <a:rPr sz="1997" dirty="0">
                <a:latin typeface="Arial MT"/>
                <a:cs typeface="Arial MT"/>
              </a:rPr>
              <a:t> </a:t>
            </a:r>
            <a:r>
              <a:rPr sz="1997" spc="-5" dirty="0">
                <a:latin typeface="Arial MT"/>
                <a:cs typeface="Arial MT"/>
              </a:rPr>
              <a:t>for</a:t>
            </a:r>
            <a:r>
              <a:rPr sz="1997" dirty="0">
                <a:latin typeface="Arial MT"/>
                <a:cs typeface="Arial MT"/>
              </a:rPr>
              <a:t> </a:t>
            </a:r>
            <a:r>
              <a:rPr sz="1997" spc="-5" dirty="0">
                <a:latin typeface="Arial MT"/>
                <a:cs typeface="Arial MT"/>
              </a:rPr>
              <a:t>converting</a:t>
            </a:r>
            <a:r>
              <a:rPr sz="1997" dirty="0">
                <a:latin typeface="Arial MT"/>
                <a:cs typeface="Arial MT"/>
              </a:rPr>
              <a:t> </a:t>
            </a:r>
            <a:r>
              <a:rPr sz="1997" spc="-5" dirty="0">
                <a:latin typeface="Arial MT"/>
                <a:cs typeface="Arial MT"/>
              </a:rPr>
              <a:t>the</a:t>
            </a:r>
            <a:r>
              <a:rPr sz="1997" spc="5" dirty="0">
                <a:latin typeface="Arial MT"/>
                <a:cs typeface="Arial MT"/>
              </a:rPr>
              <a:t> </a:t>
            </a:r>
            <a:r>
              <a:rPr sz="1997" spc="-5" dirty="0">
                <a:latin typeface="Arial MT"/>
                <a:cs typeface="Arial MT"/>
              </a:rPr>
              <a:t>output</a:t>
            </a:r>
            <a:r>
              <a:rPr sz="1997" spc="-9" dirty="0">
                <a:latin typeface="Arial MT"/>
                <a:cs typeface="Arial MT"/>
              </a:rPr>
              <a:t> </a:t>
            </a:r>
            <a:r>
              <a:rPr sz="1997" dirty="0">
                <a:latin typeface="Arial MT"/>
                <a:cs typeface="Arial MT"/>
              </a:rPr>
              <a:t>of</a:t>
            </a:r>
            <a:endParaRPr sz="1997">
              <a:latin typeface="Arial MT"/>
              <a:cs typeface="Arial MT"/>
            </a:endParaRPr>
          </a:p>
        </p:txBody>
      </p:sp>
      <p:sp>
        <p:nvSpPr>
          <p:cNvPr id="7" name="object 7"/>
          <p:cNvSpPr txBox="1"/>
          <p:nvPr/>
        </p:nvSpPr>
        <p:spPr>
          <a:xfrm>
            <a:off x="2146024" y="3053250"/>
            <a:ext cx="4970609" cy="318967"/>
          </a:xfrm>
          <a:prstGeom prst="rect">
            <a:avLst/>
          </a:prstGeom>
        </p:spPr>
        <p:txBody>
          <a:bodyPr vert="horz" wrap="square" lIns="0" tIns="11526" rIns="0" bIns="0" rtlCol="0">
            <a:spAutoFit/>
          </a:bodyPr>
          <a:lstStyle/>
          <a:p>
            <a:pPr marL="11526">
              <a:spcBef>
                <a:spcPts val="91"/>
              </a:spcBef>
            </a:pPr>
            <a:r>
              <a:rPr sz="1997" dirty="0">
                <a:latin typeface="Arial MT"/>
                <a:cs typeface="Arial MT"/>
              </a:rPr>
              <a:t>the</a:t>
            </a:r>
            <a:r>
              <a:rPr sz="1997" spc="-14" dirty="0">
                <a:latin typeface="Arial MT"/>
                <a:cs typeface="Arial MT"/>
              </a:rPr>
              <a:t> </a:t>
            </a:r>
            <a:r>
              <a:rPr sz="1997" spc="-5" dirty="0">
                <a:latin typeface="Arial MT"/>
                <a:cs typeface="Arial MT"/>
              </a:rPr>
              <a:t>physical</a:t>
            </a:r>
            <a:r>
              <a:rPr sz="1997" spc="-9" dirty="0">
                <a:latin typeface="Arial MT"/>
                <a:cs typeface="Arial MT"/>
              </a:rPr>
              <a:t> </a:t>
            </a:r>
            <a:r>
              <a:rPr sz="1997" dirty="0">
                <a:latin typeface="Arial MT"/>
                <a:cs typeface="Arial MT"/>
              </a:rPr>
              <a:t>sensing</a:t>
            </a:r>
            <a:r>
              <a:rPr sz="1997" spc="-9" dirty="0">
                <a:latin typeface="Arial MT"/>
                <a:cs typeface="Arial MT"/>
              </a:rPr>
              <a:t> </a:t>
            </a:r>
            <a:r>
              <a:rPr sz="1997" spc="-5" dirty="0">
                <a:latin typeface="Arial MT"/>
                <a:cs typeface="Arial MT"/>
              </a:rPr>
              <a:t>device</a:t>
            </a:r>
            <a:r>
              <a:rPr sz="1997" spc="-14" dirty="0">
                <a:latin typeface="Arial MT"/>
                <a:cs typeface="Arial MT"/>
              </a:rPr>
              <a:t> </a:t>
            </a:r>
            <a:r>
              <a:rPr sz="1997" spc="-5" dirty="0">
                <a:latin typeface="Arial MT"/>
                <a:cs typeface="Arial MT"/>
              </a:rPr>
              <a:t>into digital</a:t>
            </a:r>
            <a:r>
              <a:rPr sz="1997" spc="-9" dirty="0">
                <a:latin typeface="Arial MT"/>
                <a:cs typeface="Arial MT"/>
              </a:rPr>
              <a:t> </a:t>
            </a:r>
            <a:r>
              <a:rPr sz="1997" spc="-5" dirty="0">
                <a:latin typeface="Arial MT"/>
                <a:cs typeface="Arial MT"/>
              </a:rPr>
              <a:t>form.</a:t>
            </a:r>
            <a:endParaRPr sz="1997">
              <a:latin typeface="Arial MT"/>
              <a:cs typeface="Arial MT"/>
            </a:endParaRPr>
          </a:p>
        </p:txBody>
      </p:sp>
      <p:sp>
        <p:nvSpPr>
          <p:cNvPr id="8" name="object 8"/>
          <p:cNvSpPr txBox="1"/>
          <p:nvPr/>
        </p:nvSpPr>
        <p:spPr>
          <a:xfrm>
            <a:off x="1848653" y="3356387"/>
            <a:ext cx="7917820" cy="1197348"/>
          </a:xfrm>
          <a:prstGeom prst="rect">
            <a:avLst/>
          </a:prstGeom>
        </p:spPr>
        <p:txBody>
          <a:bodyPr vert="horz" wrap="square" lIns="0" tIns="11526" rIns="0" bIns="0" rtlCol="0">
            <a:spAutoFit/>
          </a:bodyPr>
          <a:lstStyle/>
          <a:p>
            <a:pPr marL="11526" marR="4611" indent="70308">
              <a:lnSpc>
                <a:spcPct val="147000"/>
              </a:lnSpc>
              <a:spcBef>
                <a:spcPts val="91"/>
              </a:spcBef>
            </a:pPr>
            <a:r>
              <a:rPr sz="1997" spc="-5" dirty="0">
                <a:latin typeface="Arial MT"/>
                <a:cs typeface="Arial MT"/>
              </a:rPr>
              <a:t>Eg:</a:t>
            </a:r>
            <a:r>
              <a:rPr sz="1997" spc="5" dirty="0">
                <a:latin typeface="Arial MT"/>
                <a:cs typeface="Arial MT"/>
              </a:rPr>
              <a:t> </a:t>
            </a:r>
            <a:r>
              <a:rPr sz="1997" spc="-5" dirty="0">
                <a:latin typeface="Arial MT"/>
                <a:cs typeface="Arial MT"/>
              </a:rPr>
              <a:t>in</a:t>
            </a:r>
            <a:r>
              <a:rPr sz="1997" spc="5" dirty="0">
                <a:latin typeface="Arial MT"/>
                <a:cs typeface="Arial MT"/>
              </a:rPr>
              <a:t> </a:t>
            </a:r>
            <a:r>
              <a:rPr sz="1997" dirty="0">
                <a:latin typeface="Arial MT"/>
                <a:cs typeface="Arial MT"/>
              </a:rPr>
              <a:t>a </a:t>
            </a:r>
            <a:r>
              <a:rPr sz="1997" spc="-5" dirty="0">
                <a:latin typeface="Arial MT"/>
                <a:cs typeface="Arial MT"/>
              </a:rPr>
              <a:t>digital</a:t>
            </a:r>
            <a:r>
              <a:rPr sz="1997" spc="9" dirty="0">
                <a:latin typeface="Arial MT"/>
                <a:cs typeface="Arial MT"/>
              </a:rPr>
              <a:t> </a:t>
            </a:r>
            <a:r>
              <a:rPr sz="1997" spc="-5" dirty="0">
                <a:latin typeface="Arial MT"/>
                <a:cs typeface="Arial MT"/>
              </a:rPr>
              <a:t>video camera, the</a:t>
            </a:r>
            <a:r>
              <a:rPr sz="1997" dirty="0">
                <a:latin typeface="Arial MT"/>
                <a:cs typeface="Arial MT"/>
              </a:rPr>
              <a:t> </a:t>
            </a:r>
            <a:r>
              <a:rPr sz="1997" spc="-5" dirty="0">
                <a:latin typeface="Arial MT"/>
                <a:cs typeface="Arial MT"/>
              </a:rPr>
              <a:t>sensors</a:t>
            </a:r>
            <a:r>
              <a:rPr sz="1997" spc="9" dirty="0">
                <a:latin typeface="Arial MT"/>
                <a:cs typeface="Arial MT"/>
              </a:rPr>
              <a:t> </a:t>
            </a:r>
            <a:r>
              <a:rPr sz="1997" spc="-5" dirty="0">
                <a:latin typeface="Arial MT"/>
                <a:cs typeface="Arial MT"/>
              </a:rPr>
              <a:t>produce</a:t>
            </a:r>
            <a:r>
              <a:rPr sz="1997" spc="5" dirty="0">
                <a:latin typeface="Arial MT"/>
                <a:cs typeface="Arial MT"/>
              </a:rPr>
              <a:t> </a:t>
            </a:r>
            <a:r>
              <a:rPr sz="1997" spc="-5" dirty="0">
                <a:latin typeface="Arial MT"/>
                <a:cs typeface="Arial MT"/>
              </a:rPr>
              <a:t>an</a:t>
            </a:r>
            <a:r>
              <a:rPr sz="1997" dirty="0">
                <a:latin typeface="Arial MT"/>
                <a:cs typeface="Arial MT"/>
              </a:rPr>
              <a:t> </a:t>
            </a:r>
            <a:r>
              <a:rPr sz="1997" spc="-5" dirty="0">
                <a:latin typeface="Arial MT"/>
                <a:cs typeface="Arial MT"/>
              </a:rPr>
              <a:t>electrical</a:t>
            </a:r>
            <a:r>
              <a:rPr sz="1997" spc="9" dirty="0">
                <a:latin typeface="Arial MT"/>
                <a:cs typeface="Arial MT"/>
              </a:rPr>
              <a:t> </a:t>
            </a:r>
            <a:r>
              <a:rPr sz="1997" spc="-5" dirty="0">
                <a:latin typeface="Arial MT"/>
                <a:cs typeface="Arial MT"/>
              </a:rPr>
              <a:t>output </a:t>
            </a:r>
            <a:r>
              <a:rPr sz="1997" spc="-540" dirty="0">
                <a:latin typeface="Arial MT"/>
                <a:cs typeface="Arial MT"/>
              </a:rPr>
              <a:t> </a:t>
            </a:r>
            <a:r>
              <a:rPr sz="1997" spc="-5" dirty="0">
                <a:latin typeface="Arial MT"/>
                <a:cs typeface="Arial MT"/>
              </a:rPr>
              <a:t>proportional</a:t>
            </a:r>
            <a:r>
              <a:rPr sz="1997" spc="5" dirty="0">
                <a:latin typeface="Arial MT"/>
                <a:cs typeface="Arial MT"/>
              </a:rPr>
              <a:t> </a:t>
            </a:r>
            <a:r>
              <a:rPr sz="1997" spc="-5" dirty="0">
                <a:latin typeface="Arial MT"/>
                <a:cs typeface="Arial MT"/>
              </a:rPr>
              <a:t>to light</a:t>
            </a:r>
            <a:r>
              <a:rPr sz="1997" spc="5" dirty="0">
                <a:latin typeface="Arial MT"/>
                <a:cs typeface="Arial MT"/>
              </a:rPr>
              <a:t> </a:t>
            </a:r>
            <a:r>
              <a:rPr sz="1997" spc="-18" dirty="0">
                <a:latin typeface="Arial MT"/>
                <a:cs typeface="Arial MT"/>
              </a:rPr>
              <a:t>intensity.</a:t>
            </a:r>
            <a:r>
              <a:rPr sz="1997" spc="-27" dirty="0">
                <a:latin typeface="Arial MT"/>
                <a:cs typeface="Arial MT"/>
              </a:rPr>
              <a:t> </a:t>
            </a:r>
            <a:r>
              <a:rPr sz="1997" spc="-5" dirty="0">
                <a:latin typeface="Arial MT"/>
                <a:cs typeface="Arial MT"/>
              </a:rPr>
              <a:t>The</a:t>
            </a:r>
            <a:r>
              <a:rPr sz="1997" dirty="0">
                <a:latin typeface="Arial MT"/>
                <a:cs typeface="Arial MT"/>
              </a:rPr>
              <a:t> </a:t>
            </a:r>
            <a:r>
              <a:rPr sz="1997" spc="-5" dirty="0">
                <a:latin typeface="Arial MT"/>
                <a:cs typeface="Arial MT"/>
              </a:rPr>
              <a:t>digitizer</a:t>
            </a:r>
            <a:r>
              <a:rPr sz="1997" spc="5" dirty="0">
                <a:latin typeface="Arial MT"/>
                <a:cs typeface="Arial MT"/>
              </a:rPr>
              <a:t> </a:t>
            </a:r>
            <a:r>
              <a:rPr sz="1997" spc="-5" dirty="0">
                <a:latin typeface="Arial MT"/>
                <a:cs typeface="Arial MT"/>
              </a:rPr>
              <a:t>converts</a:t>
            </a:r>
            <a:r>
              <a:rPr sz="1997" dirty="0">
                <a:latin typeface="Arial MT"/>
                <a:cs typeface="Arial MT"/>
              </a:rPr>
              <a:t> </a:t>
            </a:r>
            <a:r>
              <a:rPr sz="1997" spc="-5" dirty="0">
                <a:latin typeface="Arial MT"/>
                <a:cs typeface="Arial MT"/>
              </a:rPr>
              <a:t>these</a:t>
            </a:r>
            <a:r>
              <a:rPr sz="1997" spc="5" dirty="0">
                <a:latin typeface="Arial MT"/>
                <a:cs typeface="Arial MT"/>
              </a:rPr>
              <a:t> </a:t>
            </a:r>
            <a:r>
              <a:rPr sz="1997" spc="-5" dirty="0">
                <a:latin typeface="Arial MT"/>
                <a:cs typeface="Arial MT"/>
              </a:rPr>
              <a:t>outputs</a:t>
            </a:r>
            <a:r>
              <a:rPr sz="1997" dirty="0">
                <a:latin typeface="Arial MT"/>
                <a:cs typeface="Arial MT"/>
              </a:rPr>
              <a:t> </a:t>
            </a:r>
            <a:r>
              <a:rPr sz="1997" spc="-5" dirty="0">
                <a:latin typeface="Arial MT"/>
                <a:cs typeface="Arial MT"/>
              </a:rPr>
              <a:t>to</a:t>
            </a:r>
            <a:endParaRPr sz="1997">
              <a:latin typeface="Arial MT"/>
              <a:cs typeface="Arial MT"/>
            </a:endParaRPr>
          </a:p>
          <a:p>
            <a:pPr marL="313505">
              <a:lnSpc>
                <a:spcPts val="2224"/>
              </a:lnSpc>
            </a:pPr>
            <a:r>
              <a:rPr sz="1997" spc="-5" dirty="0">
                <a:latin typeface="Arial MT"/>
                <a:cs typeface="Arial MT"/>
              </a:rPr>
              <a:t>digital</a:t>
            </a:r>
            <a:r>
              <a:rPr sz="1997" spc="-36" dirty="0">
                <a:latin typeface="Arial MT"/>
                <a:cs typeface="Arial MT"/>
              </a:rPr>
              <a:t> </a:t>
            </a:r>
            <a:r>
              <a:rPr sz="1997" spc="-5" dirty="0">
                <a:latin typeface="Arial MT"/>
                <a:cs typeface="Arial MT"/>
              </a:rPr>
              <a:t>data</a:t>
            </a:r>
            <a:endParaRPr sz="1997">
              <a:latin typeface="Arial MT"/>
              <a:cs typeface="Arial MT"/>
            </a:endParaRPr>
          </a:p>
        </p:txBody>
      </p:sp>
      <p:sp>
        <p:nvSpPr>
          <p:cNvPr id="9" name="object 9"/>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dirty="0">
              <a:latin typeface="Arial MT"/>
              <a:cs typeface="Arial MT"/>
            </a:endParaRPr>
          </a:p>
        </p:txBody>
      </p:sp>
      <p:sp>
        <p:nvSpPr>
          <p:cNvPr id="11" name="Slide Number Placeholder 10">
            <a:extLst>
              <a:ext uri="{FF2B5EF4-FFF2-40B4-BE49-F238E27FC236}">
                <a16:creationId xmlns:a16="http://schemas.microsoft.com/office/drawing/2014/main" id="{B59C7F2C-6DD0-C48D-1093-5D7C63C3D269}"/>
              </a:ext>
            </a:extLst>
          </p:cNvPr>
          <p:cNvSpPr>
            <a:spLocks noGrp="1"/>
          </p:cNvSpPr>
          <p:nvPr>
            <p:ph type="sldNum" sz="quarter" idx="12"/>
          </p:nvPr>
        </p:nvSpPr>
        <p:spPr/>
        <p:txBody>
          <a:bodyPr/>
          <a:lstStyle/>
          <a:p>
            <a:pPr marL="38100"/>
            <a:fld id="{81D60167-4931-47E6-BA6A-407CBD079E47}" type="slidenum">
              <a:rPr lang="en-IN" smtClean="0"/>
              <a:pPr marL="38100"/>
              <a:t>21</a:t>
            </a:fld>
            <a:endParaRPr lang="en-IN" dirty="0"/>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2" y="925124"/>
            <a:ext cx="5007493" cy="1440359"/>
          </a:xfrm>
          <a:prstGeom prst="rect">
            <a:avLst/>
          </a:prstGeom>
        </p:spPr>
        <p:txBody>
          <a:bodyPr vert="horz" wrap="square" lIns="0" tIns="178654" rIns="0" bIns="0" rtlCol="0">
            <a:spAutoFit/>
          </a:bodyPr>
          <a:lstStyle/>
          <a:p>
            <a:pPr marL="11526">
              <a:spcBef>
                <a:spcPts val="1407"/>
              </a:spcBef>
            </a:pPr>
            <a:r>
              <a:rPr sz="2360" b="1" spc="-5" dirty="0">
                <a:latin typeface="Times New Roman"/>
                <a:cs typeface="Times New Roman"/>
              </a:rPr>
              <a:t>2)</a:t>
            </a:r>
            <a:r>
              <a:rPr sz="2360" spc="-5" dirty="0">
                <a:latin typeface="Times New Roman"/>
                <a:cs typeface="Times New Roman"/>
              </a:rPr>
              <a:t>Specialized image</a:t>
            </a:r>
            <a:r>
              <a:rPr sz="2360" spc="-9" dirty="0">
                <a:latin typeface="Times New Roman"/>
                <a:cs typeface="Times New Roman"/>
              </a:rPr>
              <a:t> </a:t>
            </a:r>
            <a:r>
              <a:rPr sz="2360" spc="-5" dirty="0">
                <a:latin typeface="Times New Roman"/>
                <a:cs typeface="Times New Roman"/>
              </a:rPr>
              <a:t>processing </a:t>
            </a:r>
            <a:r>
              <a:rPr sz="2360" dirty="0">
                <a:latin typeface="Times New Roman"/>
                <a:cs typeface="Times New Roman"/>
              </a:rPr>
              <a:t>hardware</a:t>
            </a:r>
            <a:endParaRPr sz="2360">
              <a:latin typeface="Times New Roman"/>
              <a:cs typeface="Times New Roman"/>
            </a:endParaRPr>
          </a:p>
          <a:p>
            <a:pPr marL="304285" indent="-292759">
              <a:spcBef>
                <a:spcPts val="1116"/>
              </a:spcBef>
              <a:buFont typeface="Arial MT"/>
              <a:buChar char="•"/>
              <a:tabLst>
                <a:tab pos="303708" algn="l"/>
                <a:tab pos="304285" algn="l"/>
              </a:tabLst>
            </a:pPr>
            <a:r>
              <a:rPr sz="1997" spc="-5" dirty="0">
                <a:latin typeface="Times New Roman"/>
                <a:cs typeface="Times New Roman"/>
              </a:rPr>
              <a:t>usually consists</a:t>
            </a:r>
            <a:r>
              <a:rPr sz="1997" spc="-18" dirty="0">
                <a:latin typeface="Times New Roman"/>
                <a:cs typeface="Times New Roman"/>
              </a:rPr>
              <a:t> </a:t>
            </a:r>
            <a:r>
              <a:rPr sz="1997" dirty="0">
                <a:latin typeface="Times New Roman"/>
                <a:cs typeface="Times New Roman"/>
              </a:rPr>
              <a:t>of</a:t>
            </a:r>
            <a:endParaRPr sz="1997">
              <a:latin typeface="Times New Roman"/>
              <a:cs typeface="Times New Roman"/>
            </a:endParaRPr>
          </a:p>
          <a:p>
            <a:pPr marL="667352" lvl="1" indent="-274894">
              <a:spcBef>
                <a:spcPts val="1125"/>
              </a:spcBef>
              <a:buAutoNum type="arabicParenR"/>
              <a:tabLst>
                <a:tab pos="667928" algn="l"/>
              </a:tabLst>
            </a:pPr>
            <a:r>
              <a:rPr sz="1997" dirty="0">
                <a:latin typeface="Times New Roman"/>
                <a:cs typeface="Times New Roman"/>
              </a:rPr>
              <a:t>the</a:t>
            </a:r>
            <a:r>
              <a:rPr sz="1997" spc="-36" dirty="0">
                <a:latin typeface="Times New Roman"/>
                <a:cs typeface="Times New Roman"/>
              </a:rPr>
              <a:t> </a:t>
            </a:r>
            <a:r>
              <a:rPr sz="1997" spc="-5" dirty="0">
                <a:latin typeface="Times New Roman"/>
                <a:cs typeface="Times New Roman"/>
              </a:rPr>
              <a:t>digitizer</a:t>
            </a:r>
            <a:endParaRPr sz="1997">
              <a:latin typeface="Times New Roman"/>
              <a:cs typeface="Times New Roman"/>
            </a:endParaRPr>
          </a:p>
        </p:txBody>
      </p:sp>
      <p:sp>
        <p:nvSpPr>
          <p:cNvPr id="3" name="object 3"/>
          <p:cNvSpPr txBox="1"/>
          <p:nvPr/>
        </p:nvSpPr>
        <p:spPr>
          <a:xfrm>
            <a:off x="1839430" y="256339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2461835" y="2487321"/>
            <a:ext cx="6712772" cy="318967"/>
          </a:xfrm>
          <a:prstGeom prst="rect">
            <a:avLst/>
          </a:prstGeom>
        </p:spPr>
        <p:txBody>
          <a:bodyPr vert="horz" wrap="square" lIns="0" tIns="11526" rIns="0" bIns="0" rtlCol="0">
            <a:spAutoFit/>
          </a:bodyPr>
          <a:lstStyle/>
          <a:p>
            <a:pPr marL="11526">
              <a:spcBef>
                <a:spcPts val="91"/>
              </a:spcBef>
              <a:tabLst>
                <a:tab pos="476597" algn="l"/>
              </a:tabLst>
            </a:pPr>
            <a:r>
              <a:rPr sz="1997" dirty="0">
                <a:latin typeface="Times New Roman"/>
                <a:cs typeface="Times New Roman"/>
              </a:rPr>
              <a:t>2)	</a:t>
            </a:r>
            <a:r>
              <a:rPr sz="1997" spc="-5" dirty="0">
                <a:latin typeface="Times New Roman"/>
                <a:cs typeface="Times New Roman"/>
              </a:rPr>
              <a:t>hardware that</a:t>
            </a:r>
            <a:r>
              <a:rPr sz="1997" spc="-9" dirty="0">
                <a:latin typeface="Times New Roman"/>
                <a:cs typeface="Times New Roman"/>
              </a:rPr>
              <a:t> </a:t>
            </a:r>
            <a:r>
              <a:rPr sz="1997" spc="-5" dirty="0">
                <a:latin typeface="Times New Roman"/>
                <a:cs typeface="Times New Roman"/>
              </a:rPr>
              <a:t>performs</a:t>
            </a:r>
            <a:r>
              <a:rPr sz="1997" spc="-14" dirty="0">
                <a:latin typeface="Times New Roman"/>
                <a:cs typeface="Times New Roman"/>
              </a:rPr>
              <a:t> </a:t>
            </a:r>
            <a:r>
              <a:rPr sz="1997" dirty="0">
                <a:latin typeface="Times New Roman"/>
                <a:cs typeface="Times New Roman"/>
              </a:rPr>
              <a:t>other</a:t>
            </a:r>
            <a:r>
              <a:rPr sz="1997" spc="-5" dirty="0">
                <a:latin typeface="Times New Roman"/>
                <a:cs typeface="Times New Roman"/>
              </a:rPr>
              <a:t> primitive</a:t>
            </a:r>
            <a:r>
              <a:rPr sz="1997" spc="-14" dirty="0">
                <a:latin typeface="Times New Roman"/>
                <a:cs typeface="Times New Roman"/>
              </a:rPr>
              <a:t> </a:t>
            </a:r>
            <a:r>
              <a:rPr sz="1997" spc="-5" dirty="0">
                <a:latin typeface="Times New Roman"/>
                <a:cs typeface="Times New Roman"/>
              </a:rPr>
              <a:t>operations,</a:t>
            </a:r>
            <a:r>
              <a:rPr sz="1997" dirty="0">
                <a:latin typeface="Times New Roman"/>
                <a:cs typeface="Times New Roman"/>
              </a:rPr>
              <a:t> </a:t>
            </a:r>
            <a:r>
              <a:rPr sz="1997" spc="-5" dirty="0">
                <a:latin typeface="Times New Roman"/>
                <a:cs typeface="Times New Roman"/>
              </a:rPr>
              <a:t>such</a:t>
            </a:r>
            <a:r>
              <a:rPr sz="1997" dirty="0">
                <a:latin typeface="Times New Roman"/>
                <a:cs typeface="Times New Roman"/>
              </a:rPr>
              <a:t> </a:t>
            </a:r>
            <a:r>
              <a:rPr sz="1997" spc="-5" dirty="0">
                <a:latin typeface="Times New Roman"/>
                <a:cs typeface="Times New Roman"/>
              </a:rPr>
              <a:t>as</a:t>
            </a:r>
            <a:r>
              <a:rPr sz="1997" spc="-14" dirty="0">
                <a:latin typeface="Times New Roman"/>
                <a:cs typeface="Times New Roman"/>
              </a:rPr>
              <a:t> </a:t>
            </a:r>
            <a:r>
              <a:rPr sz="1997" dirty="0">
                <a:latin typeface="Times New Roman"/>
                <a:cs typeface="Times New Roman"/>
              </a:rPr>
              <a:t>an</a:t>
            </a:r>
            <a:endParaRPr sz="1997">
              <a:latin typeface="Times New Roman"/>
              <a:cs typeface="Times New Roman"/>
            </a:endParaRPr>
          </a:p>
        </p:txBody>
      </p:sp>
      <p:sp>
        <p:nvSpPr>
          <p:cNvPr id="5" name="object 5"/>
          <p:cNvSpPr txBox="1"/>
          <p:nvPr/>
        </p:nvSpPr>
        <p:spPr>
          <a:xfrm>
            <a:off x="2143716" y="2770862"/>
            <a:ext cx="2893039"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arithmetic</a:t>
            </a:r>
            <a:r>
              <a:rPr sz="1997" spc="-36" dirty="0">
                <a:latin typeface="Times New Roman"/>
                <a:cs typeface="Times New Roman"/>
              </a:rPr>
              <a:t> </a:t>
            </a:r>
            <a:r>
              <a:rPr sz="1997" dirty="0">
                <a:latin typeface="Times New Roman"/>
                <a:cs typeface="Times New Roman"/>
              </a:rPr>
              <a:t>logic</a:t>
            </a:r>
            <a:r>
              <a:rPr sz="1997" spc="-23" dirty="0">
                <a:latin typeface="Times New Roman"/>
                <a:cs typeface="Times New Roman"/>
              </a:rPr>
              <a:t> </a:t>
            </a:r>
            <a:r>
              <a:rPr sz="1997" dirty="0">
                <a:latin typeface="Times New Roman"/>
                <a:cs typeface="Times New Roman"/>
              </a:rPr>
              <a:t>unit</a:t>
            </a:r>
            <a:r>
              <a:rPr sz="1997" spc="-27" dirty="0">
                <a:latin typeface="Times New Roman"/>
                <a:cs typeface="Times New Roman"/>
              </a:rPr>
              <a:t> </a:t>
            </a:r>
            <a:r>
              <a:rPr sz="1997" spc="-5" dirty="0">
                <a:latin typeface="Times New Roman"/>
                <a:cs typeface="Times New Roman"/>
              </a:rPr>
              <a:t>(ALU),</a:t>
            </a:r>
            <a:endParaRPr sz="1997">
              <a:latin typeface="Times New Roman"/>
              <a:cs typeface="Times New Roman"/>
            </a:endParaRPr>
          </a:p>
        </p:txBody>
      </p:sp>
      <p:sp>
        <p:nvSpPr>
          <p:cNvPr id="6" name="object 6"/>
          <p:cNvSpPr txBox="1"/>
          <p:nvPr/>
        </p:nvSpPr>
        <p:spPr>
          <a:xfrm>
            <a:off x="2669304" y="329299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7" name="object 7"/>
          <p:cNvSpPr txBox="1"/>
          <p:nvPr/>
        </p:nvSpPr>
        <p:spPr>
          <a:xfrm>
            <a:off x="3179909" y="3216921"/>
            <a:ext cx="6310513"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ALU performs</a:t>
            </a:r>
            <a:r>
              <a:rPr sz="1997" spc="-9" dirty="0">
                <a:latin typeface="Times New Roman"/>
                <a:cs typeface="Times New Roman"/>
              </a:rPr>
              <a:t> arithmetic</a:t>
            </a:r>
            <a:r>
              <a:rPr sz="1997" spc="5" dirty="0">
                <a:latin typeface="Times New Roman"/>
                <a:cs typeface="Times New Roman"/>
              </a:rPr>
              <a:t> </a:t>
            </a:r>
            <a:r>
              <a:rPr sz="1997" spc="-5" dirty="0">
                <a:latin typeface="Times New Roman"/>
                <a:cs typeface="Times New Roman"/>
              </a:rPr>
              <a:t>and</a:t>
            </a:r>
            <a:r>
              <a:rPr sz="1997" spc="5" dirty="0">
                <a:latin typeface="Times New Roman"/>
                <a:cs typeface="Times New Roman"/>
              </a:rPr>
              <a:t> </a:t>
            </a:r>
            <a:r>
              <a:rPr sz="1997" spc="-5" dirty="0">
                <a:latin typeface="Times New Roman"/>
                <a:cs typeface="Times New Roman"/>
              </a:rPr>
              <a:t>logical</a:t>
            </a:r>
            <a:r>
              <a:rPr sz="1997" spc="9" dirty="0">
                <a:latin typeface="Times New Roman"/>
                <a:cs typeface="Times New Roman"/>
              </a:rPr>
              <a:t> </a:t>
            </a:r>
            <a:r>
              <a:rPr sz="1997" spc="-5" dirty="0">
                <a:latin typeface="Times New Roman"/>
                <a:cs typeface="Times New Roman"/>
              </a:rPr>
              <a:t>operations</a:t>
            </a:r>
            <a:r>
              <a:rPr sz="1997" dirty="0">
                <a:latin typeface="Times New Roman"/>
                <a:cs typeface="Times New Roman"/>
              </a:rPr>
              <a:t> </a:t>
            </a:r>
            <a:r>
              <a:rPr sz="1997" spc="-5" dirty="0">
                <a:latin typeface="Times New Roman"/>
                <a:cs typeface="Times New Roman"/>
              </a:rPr>
              <a:t>in</a:t>
            </a:r>
            <a:r>
              <a:rPr sz="1997" spc="9" dirty="0">
                <a:latin typeface="Times New Roman"/>
                <a:cs typeface="Times New Roman"/>
              </a:rPr>
              <a:t> </a:t>
            </a:r>
            <a:r>
              <a:rPr sz="1997" spc="-5" dirty="0">
                <a:latin typeface="Times New Roman"/>
                <a:cs typeface="Times New Roman"/>
              </a:rPr>
              <a:t>parallel</a:t>
            </a:r>
            <a:r>
              <a:rPr sz="1997" spc="5" dirty="0">
                <a:latin typeface="Times New Roman"/>
                <a:cs typeface="Times New Roman"/>
              </a:rPr>
              <a:t> </a:t>
            </a:r>
            <a:r>
              <a:rPr sz="1997" dirty="0">
                <a:latin typeface="Times New Roman"/>
                <a:cs typeface="Times New Roman"/>
              </a:rPr>
              <a:t>on</a:t>
            </a:r>
            <a:endParaRPr sz="1997">
              <a:latin typeface="Times New Roman"/>
              <a:cs typeface="Times New Roman"/>
            </a:endParaRPr>
          </a:p>
        </p:txBody>
      </p:sp>
      <p:sp>
        <p:nvSpPr>
          <p:cNvPr id="8" name="object 8"/>
          <p:cNvSpPr txBox="1"/>
          <p:nvPr/>
        </p:nvSpPr>
        <p:spPr>
          <a:xfrm>
            <a:off x="3179912" y="3499309"/>
            <a:ext cx="1442485"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entire</a:t>
            </a:r>
            <a:r>
              <a:rPr sz="1997" spc="-68" dirty="0">
                <a:latin typeface="Times New Roman"/>
                <a:cs typeface="Times New Roman"/>
              </a:rPr>
              <a:t> </a:t>
            </a:r>
            <a:r>
              <a:rPr sz="1997" spc="-5" dirty="0">
                <a:latin typeface="Times New Roman"/>
                <a:cs typeface="Times New Roman"/>
              </a:rPr>
              <a:t>images.</a:t>
            </a:r>
            <a:endParaRPr sz="1997">
              <a:latin typeface="Times New Roman"/>
              <a:cs typeface="Times New Roman"/>
            </a:endParaRPr>
          </a:p>
        </p:txBody>
      </p:sp>
      <p:sp>
        <p:nvSpPr>
          <p:cNvPr id="9" name="object 9"/>
          <p:cNvSpPr txBox="1"/>
          <p:nvPr/>
        </p:nvSpPr>
        <p:spPr>
          <a:xfrm>
            <a:off x="2669304" y="3989166"/>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2143719" y="3913097"/>
            <a:ext cx="7431996" cy="2486204"/>
          </a:xfrm>
          <a:prstGeom prst="rect">
            <a:avLst/>
          </a:prstGeom>
        </p:spPr>
        <p:txBody>
          <a:bodyPr vert="horz" wrap="square" lIns="0" tIns="39189" rIns="0" bIns="0" rtlCol="0">
            <a:spAutoFit/>
          </a:bodyPr>
          <a:lstStyle/>
          <a:p>
            <a:pPr marL="1047708" marR="353271">
              <a:lnSpc>
                <a:spcPts val="2224"/>
              </a:lnSpc>
              <a:spcBef>
                <a:spcPts val="309"/>
              </a:spcBef>
              <a:tabLst>
                <a:tab pos="2785243" algn="l"/>
              </a:tabLst>
            </a:pPr>
            <a:r>
              <a:rPr sz="1997" spc="-5" dirty="0">
                <a:latin typeface="Times New Roman"/>
                <a:cs typeface="Times New Roman"/>
              </a:rPr>
              <a:t>Eg</a:t>
            </a:r>
            <a:r>
              <a:rPr sz="1997" spc="-103" dirty="0">
                <a:latin typeface="Times New Roman"/>
                <a:cs typeface="Times New Roman"/>
              </a:rPr>
              <a:t> </a:t>
            </a:r>
            <a:r>
              <a:rPr sz="1997" spc="-5" dirty="0">
                <a:latin typeface="Times New Roman"/>
                <a:cs typeface="Times New Roman"/>
              </a:rPr>
              <a:t>ALU</a:t>
            </a:r>
            <a:r>
              <a:rPr sz="1997" dirty="0">
                <a:latin typeface="Times New Roman"/>
                <a:cs typeface="Times New Roman"/>
              </a:rPr>
              <a:t> </a:t>
            </a:r>
            <a:r>
              <a:rPr sz="1997" spc="-5" dirty="0">
                <a:latin typeface="Times New Roman"/>
                <a:cs typeface="Times New Roman"/>
              </a:rPr>
              <a:t>is</a:t>
            </a:r>
            <a:r>
              <a:rPr sz="1997" spc="5" dirty="0">
                <a:latin typeface="Times New Roman"/>
                <a:cs typeface="Times New Roman"/>
              </a:rPr>
              <a:t> </a:t>
            </a:r>
            <a:r>
              <a:rPr sz="1997" spc="-5" dirty="0">
                <a:latin typeface="Times New Roman"/>
                <a:cs typeface="Times New Roman"/>
              </a:rPr>
              <a:t>used	in</a:t>
            </a:r>
            <a:r>
              <a:rPr sz="1997" dirty="0">
                <a:latin typeface="Times New Roman"/>
                <a:cs typeface="Times New Roman"/>
              </a:rPr>
              <a:t> </a:t>
            </a:r>
            <a:r>
              <a:rPr sz="1997" spc="-5" dirty="0">
                <a:latin typeface="Times New Roman"/>
                <a:cs typeface="Times New Roman"/>
              </a:rPr>
              <a:t>averaging</a:t>
            </a:r>
            <a:r>
              <a:rPr sz="1997" dirty="0">
                <a:latin typeface="Times New Roman"/>
                <a:cs typeface="Times New Roman"/>
              </a:rPr>
              <a:t> </a:t>
            </a:r>
            <a:r>
              <a:rPr sz="1997" spc="-9" dirty="0">
                <a:latin typeface="Times New Roman"/>
                <a:cs typeface="Times New Roman"/>
              </a:rPr>
              <a:t>images </a:t>
            </a:r>
            <a:r>
              <a:rPr sz="1997" dirty="0">
                <a:latin typeface="Times New Roman"/>
                <a:cs typeface="Times New Roman"/>
              </a:rPr>
              <a:t>as</a:t>
            </a:r>
            <a:r>
              <a:rPr sz="1997" spc="-14" dirty="0">
                <a:latin typeface="Times New Roman"/>
                <a:cs typeface="Times New Roman"/>
              </a:rPr>
              <a:t> </a:t>
            </a:r>
            <a:r>
              <a:rPr sz="1997" spc="-5" dirty="0">
                <a:latin typeface="Times New Roman"/>
                <a:cs typeface="Times New Roman"/>
              </a:rPr>
              <a:t>quickly</a:t>
            </a:r>
            <a:r>
              <a:rPr sz="1997" spc="9" dirty="0">
                <a:latin typeface="Times New Roman"/>
                <a:cs typeface="Times New Roman"/>
              </a:rPr>
              <a:t> </a:t>
            </a:r>
            <a:r>
              <a:rPr sz="1997" spc="-5" dirty="0">
                <a:latin typeface="Times New Roman"/>
                <a:cs typeface="Times New Roman"/>
              </a:rPr>
              <a:t>as</a:t>
            </a:r>
            <a:r>
              <a:rPr sz="1997" spc="-9" dirty="0">
                <a:latin typeface="Times New Roman"/>
                <a:cs typeface="Times New Roman"/>
              </a:rPr>
              <a:t> </a:t>
            </a:r>
            <a:r>
              <a:rPr sz="1997" spc="-5" dirty="0">
                <a:latin typeface="Times New Roman"/>
                <a:cs typeface="Times New Roman"/>
              </a:rPr>
              <a:t>they</a:t>
            </a:r>
            <a:r>
              <a:rPr sz="1997" spc="9" dirty="0">
                <a:latin typeface="Times New Roman"/>
                <a:cs typeface="Times New Roman"/>
              </a:rPr>
              <a:t> </a:t>
            </a:r>
            <a:r>
              <a:rPr sz="1997" spc="-5" dirty="0">
                <a:latin typeface="Times New Roman"/>
                <a:cs typeface="Times New Roman"/>
              </a:rPr>
              <a:t>are </a:t>
            </a:r>
            <a:r>
              <a:rPr sz="1997" spc="-486" dirty="0">
                <a:latin typeface="Times New Roman"/>
                <a:cs typeface="Times New Roman"/>
              </a:rPr>
              <a:t> </a:t>
            </a:r>
            <a:r>
              <a:rPr sz="1997" spc="-5" dirty="0">
                <a:latin typeface="Times New Roman"/>
                <a:cs typeface="Times New Roman"/>
              </a:rPr>
              <a:t>digitized, </a:t>
            </a:r>
            <a:r>
              <a:rPr sz="1997" dirty="0">
                <a:latin typeface="Times New Roman"/>
                <a:cs typeface="Times New Roman"/>
              </a:rPr>
              <a:t>for</a:t>
            </a:r>
            <a:r>
              <a:rPr sz="1997" spc="-5" dirty="0">
                <a:latin typeface="Times New Roman"/>
                <a:cs typeface="Times New Roman"/>
              </a:rPr>
              <a:t> </a:t>
            </a:r>
            <a:r>
              <a:rPr sz="1997" dirty="0">
                <a:latin typeface="Times New Roman"/>
                <a:cs typeface="Times New Roman"/>
              </a:rPr>
              <a:t>the</a:t>
            </a:r>
            <a:r>
              <a:rPr sz="1997" spc="-5" dirty="0">
                <a:latin typeface="Times New Roman"/>
                <a:cs typeface="Times New Roman"/>
              </a:rPr>
              <a:t> </a:t>
            </a:r>
            <a:r>
              <a:rPr sz="1997" dirty="0">
                <a:latin typeface="Times New Roman"/>
                <a:cs typeface="Times New Roman"/>
              </a:rPr>
              <a:t>purpose</a:t>
            </a:r>
            <a:r>
              <a:rPr sz="1997" spc="-9" dirty="0">
                <a:latin typeface="Times New Roman"/>
                <a:cs typeface="Times New Roman"/>
              </a:rPr>
              <a:t> </a:t>
            </a:r>
            <a:r>
              <a:rPr sz="1997" dirty="0">
                <a:latin typeface="Times New Roman"/>
                <a:cs typeface="Times New Roman"/>
              </a:rPr>
              <a:t>of</a:t>
            </a:r>
            <a:r>
              <a:rPr sz="1997" spc="5" dirty="0">
                <a:latin typeface="Times New Roman"/>
                <a:cs typeface="Times New Roman"/>
              </a:rPr>
              <a:t> </a:t>
            </a:r>
            <a:r>
              <a:rPr sz="1997" spc="-5" dirty="0">
                <a:latin typeface="Times New Roman"/>
                <a:cs typeface="Times New Roman"/>
              </a:rPr>
              <a:t>noise</a:t>
            </a:r>
            <a:r>
              <a:rPr sz="1997" spc="-9" dirty="0">
                <a:latin typeface="Times New Roman"/>
                <a:cs typeface="Times New Roman"/>
              </a:rPr>
              <a:t> </a:t>
            </a:r>
            <a:r>
              <a:rPr sz="1997" spc="-5" dirty="0">
                <a:latin typeface="Times New Roman"/>
                <a:cs typeface="Times New Roman"/>
              </a:rPr>
              <a:t>reduction.</a:t>
            </a:r>
            <a:endParaRPr sz="1997">
              <a:latin typeface="Times New Roman"/>
              <a:cs typeface="Times New Roman"/>
            </a:endParaRPr>
          </a:p>
          <a:p>
            <a:pPr marL="11526">
              <a:spcBef>
                <a:spcPts val="817"/>
              </a:spcBef>
            </a:pPr>
            <a:r>
              <a:rPr sz="1997" spc="-5" dirty="0">
                <a:latin typeface="Times New Roman"/>
                <a:cs typeface="Times New Roman"/>
              </a:rPr>
              <a:t>This</a:t>
            </a:r>
            <a:r>
              <a:rPr sz="1997" spc="-14" dirty="0">
                <a:latin typeface="Times New Roman"/>
                <a:cs typeface="Times New Roman"/>
              </a:rPr>
              <a:t> </a:t>
            </a:r>
            <a:r>
              <a:rPr sz="1997" dirty="0">
                <a:latin typeface="Times New Roman"/>
                <a:cs typeface="Times New Roman"/>
              </a:rPr>
              <a:t>type of</a:t>
            </a:r>
            <a:r>
              <a:rPr sz="1997" spc="5" dirty="0">
                <a:latin typeface="Times New Roman"/>
                <a:cs typeface="Times New Roman"/>
              </a:rPr>
              <a:t> </a:t>
            </a:r>
            <a:r>
              <a:rPr sz="1997" spc="-5" dirty="0">
                <a:latin typeface="Times New Roman"/>
                <a:cs typeface="Times New Roman"/>
              </a:rPr>
              <a:t>hardware</a:t>
            </a:r>
            <a:r>
              <a:rPr sz="1997" spc="-9" dirty="0">
                <a:latin typeface="Times New Roman"/>
                <a:cs typeface="Times New Roman"/>
              </a:rPr>
              <a:t> sometimes </a:t>
            </a:r>
            <a:r>
              <a:rPr sz="1997" spc="-5" dirty="0">
                <a:latin typeface="Times New Roman"/>
                <a:cs typeface="Times New Roman"/>
              </a:rPr>
              <a:t>is</a:t>
            </a:r>
            <a:r>
              <a:rPr sz="1997" dirty="0">
                <a:latin typeface="Times New Roman"/>
                <a:cs typeface="Times New Roman"/>
              </a:rPr>
              <a:t> </a:t>
            </a:r>
            <a:r>
              <a:rPr sz="1997" spc="-5" dirty="0">
                <a:latin typeface="Times New Roman"/>
                <a:cs typeface="Times New Roman"/>
              </a:rPr>
              <a:t>called</a:t>
            </a:r>
            <a:r>
              <a:rPr sz="1997" dirty="0">
                <a:latin typeface="Times New Roman"/>
                <a:cs typeface="Times New Roman"/>
              </a:rPr>
              <a:t> a </a:t>
            </a:r>
            <a:r>
              <a:rPr sz="1997" spc="-5" dirty="0">
                <a:latin typeface="Times New Roman"/>
                <a:cs typeface="Times New Roman"/>
              </a:rPr>
              <a:t>front-end</a:t>
            </a:r>
            <a:r>
              <a:rPr sz="1997" spc="5" dirty="0">
                <a:latin typeface="Times New Roman"/>
                <a:cs typeface="Times New Roman"/>
              </a:rPr>
              <a:t> </a:t>
            </a:r>
            <a:r>
              <a:rPr sz="1997" spc="-5" dirty="0">
                <a:latin typeface="Times New Roman"/>
                <a:cs typeface="Times New Roman"/>
              </a:rPr>
              <a:t>subsystem,</a:t>
            </a:r>
            <a:endParaRPr sz="1997">
              <a:latin typeface="Times New Roman"/>
              <a:cs typeface="Times New Roman"/>
            </a:endParaRPr>
          </a:p>
          <a:p>
            <a:pPr marL="11526">
              <a:spcBef>
                <a:spcPts val="1125"/>
              </a:spcBef>
            </a:pPr>
            <a:r>
              <a:rPr sz="1997" b="1" spc="-5" dirty="0">
                <a:latin typeface="Times New Roman"/>
                <a:cs typeface="Times New Roman"/>
              </a:rPr>
              <a:t>Its most</a:t>
            </a:r>
            <a:r>
              <a:rPr sz="1997" b="1" spc="-9" dirty="0">
                <a:latin typeface="Times New Roman"/>
                <a:cs typeface="Times New Roman"/>
              </a:rPr>
              <a:t> </a:t>
            </a:r>
            <a:r>
              <a:rPr sz="1997" b="1" spc="-5" dirty="0">
                <a:latin typeface="Times New Roman"/>
                <a:cs typeface="Times New Roman"/>
              </a:rPr>
              <a:t>distinguishing</a:t>
            </a:r>
            <a:r>
              <a:rPr sz="1997" b="1" dirty="0">
                <a:latin typeface="Times New Roman"/>
                <a:cs typeface="Times New Roman"/>
              </a:rPr>
              <a:t> </a:t>
            </a:r>
            <a:r>
              <a:rPr sz="1997" b="1" spc="-5" dirty="0">
                <a:latin typeface="Times New Roman"/>
                <a:cs typeface="Times New Roman"/>
              </a:rPr>
              <a:t>characteristic is </a:t>
            </a:r>
            <a:r>
              <a:rPr sz="1997" b="1" spc="-9" dirty="0">
                <a:latin typeface="Times New Roman"/>
                <a:cs typeface="Times New Roman"/>
              </a:rPr>
              <a:t>speed.</a:t>
            </a:r>
            <a:endParaRPr sz="1997">
              <a:latin typeface="Times New Roman"/>
              <a:cs typeface="Times New Roman"/>
            </a:endParaRPr>
          </a:p>
          <a:p>
            <a:pPr marL="11526" marR="4611">
              <a:lnSpc>
                <a:spcPct val="93000"/>
              </a:lnSpc>
              <a:spcBef>
                <a:spcPts val="1284"/>
              </a:spcBef>
            </a:pPr>
            <a:r>
              <a:rPr sz="1997" spc="-5" dirty="0">
                <a:latin typeface="Times New Roman"/>
                <a:cs typeface="Times New Roman"/>
              </a:rPr>
              <a:t>This</a:t>
            </a:r>
            <a:r>
              <a:rPr sz="1997" spc="-9" dirty="0">
                <a:latin typeface="Times New Roman"/>
                <a:cs typeface="Times New Roman"/>
              </a:rPr>
              <a:t> </a:t>
            </a:r>
            <a:r>
              <a:rPr sz="1997" dirty="0">
                <a:latin typeface="Times New Roman"/>
                <a:cs typeface="Times New Roman"/>
              </a:rPr>
              <a:t>unit </a:t>
            </a:r>
            <a:r>
              <a:rPr sz="1997" spc="-5" dirty="0">
                <a:latin typeface="Times New Roman"/>
                <a:cs typeface="Times New Roman"/>
              </a:rPr>
              <a:t>performs</a:t>
            </a:r>
            <a:r>
              <a:rPr sz="1997" spc="5" dirty="0">
                <a:latin typeface="Times New Roman"/>
                <a:cs typeface="Times New Roman"/>
              </a:rPr>
              <a:t> </a:t>
            </a:r>
            <a:r>
              <a:rPr sz="1997" spc="-5" dirty="0">
                <a:latin typeface="Times New Roman"/>
                <a:cs typeface="Times New Roman"/>
              </a:rPr>
              <a:t>functions</a:t>
            </a:r>
            <a:r>
              <a:rPr sz="1997" spc="5" dirty="0">
                <a:latin typeface="Times New Roman"/>
                <a:cs typeface="Times New Roman"/>
              </a:rPr>
              <a:t> </a:t>
            </a:r>
            <a:r>
              <a:rPr sz="1997" spc="-5" dirty="0">
                <a:latin typeface="Times New Roman"/>
                <a:cs typeface="Times New Roman"/>
              </a:rPr>
              <a:t>that</a:t>
            </a:r>
            <a:r>
              <a:rPr sz="1997" spc="9" dirty="0">
                <a:latin typeface="Times New Roman"/>
                <a:cs typeface="Times New Roman"/>
              </a:rPr>
              <a:t> </a:t>
            </a:r>
            <a:r>
              <a:rPr sz="1997" spc="-5" dirty="0">
                <a:latin typeface="Times New Roman"/>
                <a:cs typeface="Times New Roman"/>
              </a:rPr>
              <a:t>require</a:t>
            </a:r>
            <a:r>
              <a:rPr sz="1997" spc="27" dirty="0">
                <a:latin typeface="Times New Roman"/>
                <a:cs typeface="Times New Roman"/>
              </a:rPr>
              <a:t> </a:t>
            </a:r>
            <a:r>
              <a:rPr sz="1997" b="1" spc="-5" dirty="0">
                <a:latin typeface="Times New Roman"/>
                <a:cs typeface="Times New Roman"/>
              </a:rPr>
              <a:t>fast data</a:t>
            </a:r>
            <a:r>
              <a:rPr sz="1997" b="1" spc="9" dirty="0">
                <a:latin typeface="Times New Roman"/>
                <a:cs typeface="Times New Roman"/>
              </a:rPr>
              <a:t> </a:t>
            </a:r>
            <a:r>
              <a:rPr sz="1997" b="1" spc="-9" dirty="0">
                <a:latin typeface="Times New Roman"/>
                <a:cs typeface="Times New Roman"/>
              </a:rPr>
              <a:t>throughputs</a:t>
            </a:r>
            <a:r>
              <a:rPr sz="1997" b="1" spc="5" dirty="0">
                <a:latin typeface="Times New Roman"/>
                <a:cs typeface="Times New Roman"/>
              </a:rPr>
              <a:t> </a:t>
            </a:r>
            <a:r>
              <a:rPr sz="1997" spc="-5" dirty="0">
                <a:latin typeface="Times New Roman"/>
                <a:cs typeface="Times New Roman"/>
              </a:rPr>
              <a:t>(e.g., </a:t>
            </a:r>
            <a:r>
              <a:rPr sz="1997" dirty="0">
                <a:latin typeface="Times New Roman"/>
                <a:cs typeface="Times New Roman"/>
              </a:rPr>
              <a:t> </a:t>
            </a:r>
            <a:r>
              <a:rPr sz="1997" spc="-5" dirty="0">
                <a:latin typeface="Times New Roman"/>
                <a:cs typeface="Times New Roman"/>
              </a:rPr>
              <a:t>digitizing</a:t>
            </a:r>
            <a:r>
              <a:rPr sz="1997" spc="5" dirty="0">
                <a:latin typeface="Times New Roman"/>
                <a:cs typeface="Times New Roman"/>
              </a:rPr>
              <a:t> </a:t>
            </a:r>
            <a:r>
              <a:rPr sz="1997" spc="-5" dirty="0">
                <a:latin typeface="Times New Roman"/>
                <a:cs typeface="Times New Roman"/>
              </a:rPr>
              <a:t>and</a:t>
            </a:r>
            <a:r>
              <a:rPr sz="1997" spc="9" dirty="0">
                <a:latin typeface="Times New Roman"/>
                <a:cs typeface="Times New Roman"/>
              </a:rPr>
              <a:t> </a:t>
            </a:r>
            <a:r>
              <a:rPr sz="1997" spc="-5" dirty="0">
                <a:latin typeface="Times New Roman"/>
                <a:cs typeface="Times New Roman"/>
              </a:rPr>
              <a:t>averaging</a:t>
            </a:r>
            <a:r>
              <a:rPr sz="1997" spc="9" dirty="0">
                <a:latin typeface="Times New Roman"/>
                <a:cs typeface="Times New Roman"/>
              </a:rPr>
              <a:t> </a:t>
            </a:r>
            <a:r>
              <a:rPr sz="1997" spc="-5" dirty="0">
                <a:latin typeface="Times New Roman"/>
                <a:cs typeface="Times New Roman"/>
              </a:rPr>
              <a:t>video</a:t>
            </a:r>
            <a:r>
              <a:rPr sz="1997" spc="9" dirty="0">
                <a:latin typeface="Times New Roman"/>
                <a:cs typeface="Times New Roman"/>
              </a:rPr>
              <a:t> </a:t>
            </a:r>
            <a:r>
              <a:rPr sz="1997" spc="-9" dirty="0">
                <a:latin typeface="Times New Roman"/>
                <a:cs typeface="Times New Roman"/>
              </a:rPr>
              <a:t>images </a:t>
            </a:r>
            <a:r>
              <a:rPr sz="1997" spc="-5" dirty="0">
                <a:latin typeface="Times New Roman"/>
                <a:cs typeface="Times New Roman"/>
              </a:rPr>
              <a:t>at</a:t>
            </a:r>
            <a:r>
              <a:rPr sz="1997" spc="9" dirty="0">
                <a:latin typeface="Times New Roman"/>
                <a:cs typeface="Times New Roman"/>
              </a:rPr>
              <a:t> </a:t>
            </a:r>
            <a:r>
              <a:rPr sz="1997" dirty="0">
                <a:latin typeface="Times New Roman"/>
                <a:cs typeface="Times New Roman"/>
              </a:rPr>
              <a:t>30</a:t>
            </a:r>
            <a:r>
              <a:rPr sz="1997" spc="9" dirty="0">
                <a:latin typeface="Times New Roman"/>
                <a:cs typeface="Times New Roman"/>
              </a:rPr>
              <a:t> </a:t>
            </a:r>
            <a:r>
              <a:rPr sz="1997" spc="-9" dirty="0">
                <a:latin typeface="Times New Roman"/>
                <a:cs typeface="Times New Roman"/>
              </a:rPr>
              <a:t>frames)</a:t>
            </a:r>
            <a:r>
              <a:rPr sz="1997" dirty="0">
                <a:latin typeface="Times New Roman"/>
                <a:cs typeface="Times New Roman"/>
              </a:rPr>
              <a:t> that</a:t>
            </a:r>
            <a:r>
              <a:rPr sz="1997" spc="9"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typical</a:t>
            </a:r>
            <a:r>
              <a:rPr sz="1997" spc="9" dirty="0">
                <a:latin typeface="Times New Roman"/>
                <a:cs typeface="Times New Roman"/>
              </a:rPr>
              <a:t> </a:t>
            </a:r>
            <a:r>
              <a:rPr sz="1997" spc="-14" dirty="0">
                <a:latin typeface="Times New Roman"/>
                <a:cs typeface="Times New Roman"/>
              </a:rPr>
              <a:t>main </a:t>
            </a:r>
            <a:r>
              <a:rPr sz="1997" spc="-486" dirty="0">
                <a:latin typeface="Times New Roman"/>
                <a:cs typeface="Times New Roman"/>
              </a:rPr>
              <a:t> </a:t>
            </a:r>
            <a:r>
              <a:rPr sz="1997" spc="-5" dirty="0">
                <a:latin typeface="Times New Roman"/>
                <a:cs typeface="Times New Roman"/>
              </a:rPr>
              <a:t>computer</a:t>
            </a:r>
            <a:r>
              <a:rPr sz="1997" spc="-9" dirty="0">
                <a:latin typeface="Times New Roman"/>
                <a:cs typeface="Times New Roman"/>
              </a:rPr>
              <a:t> </a:t>
            </a:r>
            <a:r>
              <a:rPr sz="1997" spc="-5" dirty="0">
                <a:latin typeface="Times New Roman"/>
                <a:cs typeface="Times New Roman"/>
              </a:rPr>
              <a:t>cannot handle.</a:t>
            </a:r>
            <a:endParaRPr sz="1997">
              <a:latin typeface="Times New Roman"/>
              <a:cs typeface="Times New Roman"/>
            </a:endParaRPr>
          </a:p>
        </p:txBody>
      </p:sp>
      <p:sp>
        <p:nvSpPr>
          <p:cNvPr id="11" name="object 11"/>
          <p:cNvSpPr txBox="1"/>
          <p:nvPr/>
        </p:nvSpPr>
        <p:spPr>
          <a:xfrm>
            <a:off x="1839430" y="4685339"/>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2" name="object 12"/>
          <p:cNvSpPr txBox="1"/>
          <p:nvPr/>
        </p:nvSpPr>
        <p:spPr>
          <a:xfrm>
            <a:off x="1839430" y="5132549"/>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3" name="object 13"/>
          <p:cNvSpPr txBox="1"/>
          <p:nvPr/>
        </p:nvSpPr>
        <p:spPr>
          <a:xfrm>
            <a:off x="1839430" y="5578608"/>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4" name="object 14"/>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6" name="Slide Number Placeholder 15">
            <a:extLst>
              <a:ext uri="{FF2B5EF4-FFF2-40B4-BE49-F238E27FC236}">
                <a16:creationId xmlns:a16="http://schemas.microsoft.com/office/drawing/2014/main" id="{69CFFE2B-2387-33DE-28B2-D955446F946F}"/>
              </a:ext>
            </a:extLst>
          </p:cNvPr>
          <p:cNvSpPr>
            <a:spLocks noGrp="1"/>
          </p:cNvSpPr>
          <p:nvPr>
            <p:ph type="sldNum" sz="quarter" idx="12"/>
          </p:nvPr>
        </p:nvSpPr>
        <p:spPr/>
        <p:txBody>
          <a:bodyPr/>
          <a:lstStyle/>
          <a:p>
            <a:pPr marL="38100"/>
            <a:fld id="{81D60167-4931-47E6-BA6A-407CBD079E47}" type="slidenum">
              <a:rPr lang="en-IN" smtClean="0"/>
              <a:pPr marL="38100"/>
              <a:t>22</a:t>
            </a:fld>
            <a:endParaRPr lang="en-IN" dirty="0"/>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2" y="925124"/>
            <a:ext cx="7946635" cy="991967"/>
          </a:xfrm>
          <a:prstGeom prst="rect">
            <a:avLst/>
          </a:prstGeom>
        </p:spPr>
        <p:txBody>
          <a:bodyPr vert="horz" wrap="square" lIns="0" tIns="178654" rIns="0" bIns="0" rtlCol="0">
            <a:spAutoFit/>
          </a:bodyPr>
          <a:lstStyle/>
          <a:p>
            <a:pPr marL="11526">
              <a:spcBef>
                <a:spcPts val="1407"/>
              </a:spcBef>
            </a:pPr>
            <a:r>
              <a:rPr sz="2360" b="1" dirty="0">
                <a:latin typeface="Times New Roman"/>
                <a:cs typeface="Times New Roman"/>
              </a:rPr>
              <a:t>3)</a:t>
            </a:r>
            <a:r>
              <a:rPr sz="2360" dirty="0">
                <a:latin typeface="Times New Roman"/>
                <a:cs typeface="Times New Roman"/>
              </a:rPr>
              <a:t>Computer</a:t>
            </a:r>
            <a:endParaRPr sz="2360">
              <a:latin typeface="Times New Roman"/>
              <a:cs typeface="Times New Roman"/>
            </a:endParaRPr>
          </a:p>
          <a:p>
            <a:pPr marL="240892" indent="-229366">
              <a:spcBef>
                <a:spcPts val="1116"/>
              </a:spcBef>
              <a:buFont typeface="Arial MT"/>
              <a:buChar char="•"/>
              <a:tabLst>
                <a:tab pos="240316" algn="l"/>
                <a:tab pos="240892" algn="l"/>
              </a:tabLst>
            </a:pPr>
            <a:r>
              <a:rPr sz="1997" dirty="0">
                <a:latin typeface="Times New Roman"/>
                <a:cs typeface="Times New Roman"/>
              </a:rPr>
              <a:t>The</a:t>
            </a:r>
            <a:r>
              <a:rPr sz="1997" spc="-9" dirty="0">
                <a:latin typeface="Times New Roman"/>
                <a:cs typeface="Times New Roman"/>
              </a:rPr>
              <a:t> </a:t>
            </a:r>
            <a:r>
              <a:rPr sz="1997" spc="-5" dirty="0">
                <a:latin typeface="Times New Roman"/>
                <a:cs typeface="Times New Roman"/>
              </a:rPr>
              <a:t>computer</a:t>
            </a:r>
            <a:r>
              <a:rPr sz="1997" dirty="0">
                <a:latin typeface="Times New Roman"/>
                <a:cs typeface="Times New Roman"/>
              </a:rPr>
              <a:t> in</a:t>
            </a:r>
            <a:r>
              <a:rPr sz="1997" spc="5" dirty="0">
                <a:latin typeface="Times New Roman"/>
                <a:cs typeface="Times New Roman"/>
              </a:rPr>
              <a:t> </a:t>
            </a:r>
            <a:r>
              <a:rPr sz="1997" spc="-5" dirty="0">
                <a:latin typeface="Times New Roman"/>
                <a:cs typeface="Times New Roman"/>
              </a:rPr>
              <a:t>an</a:t>
            </a:r>
            <a:r>
              <a:rPr sz="1997" spc="9" dirty="0">
                <a:latin typeface="Times New Roman"/>
                <a:cs typeface="Times New Roman"/>
              </a:rPr>
              <a:t> </a:t>
            </a:r>
            <a:r>
              <a:rPr sz="1997" spc="-9" dirty="0">
                <a:latin typeface="Times New Roman"/>
                <a:cs typeface="Times New Roman"/>
              </a:rPr>
              <a:t>image</a:t>
            </a:r>
            <a:r>
              <a:rPr sz="1997" spc="-5" dirty="0">
                <a:latin typeface="Times New Roman"/>
                <a:cs typeface="Times New Roman"/>
              </a:rPr>
              <a:t> processing</a:t>
            </a:r>
            <a:r>
              <a:rPr sz="1997" spc="5" dirty="0">
                <a:latin typeface="Times New Roman"/>
                <a:cs typeface="Times New Roman"/>
              </a:rPr>
              <a:t> </a:t>
            </a:r>
            <a:r>
              <a:rPr sz="1997" spc="-5" dirty="0">
                <a:latin typeface="Times New Roman"/>
                <a:cs typeface="Times New Roman"/>
              </a:rPr>
              <a:t>system</a:t>
            </a:r>
            <a:r>
              <a:rPr sz="1997" spc="-18" dirty="0">
                <a:latin typeface="Times New Roman"/>
                <a:cs typeface="Times New Roman"/>
              </a:rPr>
              <a:t> </a:t>
            </a:r>
            <a:r>
              <a:rPr sz="1997" spc="-5" dirty="0">
                <a:latin typeface="Times New Roman"/>
                <a:cs typeface="Times New Roman"/>
              </a:rPr>
              <a:t>is</a:t>
            </a:r>
            <a:r>
              <a:rPr sz="1997" spc="5" dirty="0">
                <a:latin typeface="Times New Roman"/>
                <a:cs typeface="Times New Roman"/>
              </a:rPr>
              <a:t> </a:t>
            </a:r>
            <a:r>
              <a:rPr sz="1997" dirty="0">
                <a:latin typeface="Times New Roman"/>
                <a:cs typeface="Times New Roman"/>
              </a:rPr>
              <a:t>a</a:t>
            </a:r>
            <a:r>
              <a:rPr sz="1997" spc="-9" dirty="0">
                <a:latin typeface="Times New Roman"/>
                <a:cs typeface="Times New Roman"/>
              </a:rPr>
              <a:t> </a:t>
            </a:r>
            <a:r>
              <a:rPr sz="1997" spc="-5" dirty="0">
                <a:latin typeface="Times New Roman"/>
                <a:cs typeface="Times New Roman"/>
              </a:rPr>
              <a:t>general-purpose</a:t>
            </a:r>
            <a:r>
              <a:rPr sz="1997" spc="5" dirty="0">
                <a:latin typeface="Times New Roman"/>
                <a:cs typeface="Times New Roman"/>
              </a:rPr>
              <a:t> </a:t>
            </a:r>
            <a:r>
              <a:rPr sz="1997" spc="-5" dirty="0">
                <a:latin typeface="Times New Roman"/>
                <a:cs typeface="Times New Roman"/>
              </a:rPr>
              <a:t>computer</a:t>
            </a:r>
            <a:endParaRPr sz="1997">
              <a:latin typeface="Times New Roman"/>
              <a:cs typeface="Times New Roman"/>
            </a:endParaRPr>
          </a:p>
        </p:txBody>
      </p:sp>
      <p:sp>
        <p:nvSpPr>
          <p:cNvPr id="3" name="object 3"/>
          <p:cNvSpPr txBox="1"/>
          <p:nvPr/>
        </p:nvSpPr>
        <p:spPr>
          <a:xfrm>
            <a:off x="1839430" y="2117335"/>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2143718" y="1899493"/>
            <a:ext cx="7245852" cy="910513"/>
          </a:xfrm>
          <a:prstGeom prst="rect">
            <a:avLst/>
          </a:prstGeom>
        </p:spPr>
        <p:txBody>
          <a:bodyPr vert="horz" wrap="square" lIns="0" tIns="153296" rIns="0" bIns="0" rtlCol="0">
            <a:spAutoFit/>
          </a:bodyPr>
          <a:lstStyle/>
          <a:p>
            <a:pPr marL="11526">
              <a:spcBef>
                <a:spcPts val="1207"/>
              </a:spcBef>
              <a:tabLst>
                <a:tab pos="1172764" algn="l"/>
              </a:tabLst>
            </a:pPr>
            <a:r>
              <a:rPr sz="1997" spc="-9" dirty="0">
                <a:latin typeface="Times New Roman"/>
                <a:cs typeface="Times New Roman"/>
              </a:rPr>
              <a:t>Can</a:t>
            </a:r>
            <a:r>
              <a:rPr sz="1997" spc="9" dirty="0">
                <a:latin typeface="Times New Roman"/>
                <a:cs typeface="Times New Roman"/>
              </a:rPr>
              <a:t> </a:t>
            </a:r>
            <a:r>
              <a:rPr sz="1997" spc="-5" dirty="0">
                <a:latin typeface="Times New Roman"/>
                <a:cs typeface="Times New Roman"/>
              </a:rPr>
              <a:t>range	from</a:t>
            </a:r>
            <a:r>
              <a:rPr sz="1997" spc="-27" dirty="0">
                <a:latin typeface="Times New Roman"/>
                <a:cs typeface="Times New Roman"/>
              </a:rPr>
              <a:t> </a:t>
            </a:r>
            <a:r>
              <a:rPr sz="1997" dirty="0">
                <a:latin typeface="Times New Roman"/>
                <a:cs typeface="Times New Roman"/>
              </a:rPr>
              <a:t>a</a:t>
            </a:r>
            <a:r>
              <a:rPr sz="1997" spc="-18" dirty="0">
                <a:latin typeface="Times New Roman"/>
                <a:cs typeface="Times New Roman"/>
              </a:rPr>
              <a:t> </a:t>
            </a:r>
            <a:r>
              <a:rPr sz="1997" dirty="0">
                <a:latin typeface="Times New Roman"/>
                <a:cs typeface="Times New Roman"/>
              </a:rPr>
              <a:t>PC</a:t>
            </a:r>
            <a:r>
              <a:rPr sz="1997" spc="-14" dirty="0">
                <a:latin typeface="Times New Roman"/>
                <a:cs typeface="Times New Roman"/>
              </a:rPr>
              <a:t> </a:t>
            </a:r>
            <a:r>
              <a:rPr sz="1997" dirty="0">
                <a:latin typeface="Times New Roman"/>
                <a:cs typeface="Times New Roman"/>
              </a:rPr>
              <a:t>to</a:t>
            </a:r>
            <a:r>
              <a:rPr sz="1997" spc="-9" dirty="0">
                <a:latin typeface="Times New Roman"/>
                <a:cs typeface="Times New Roman"/>
              </a:rPr>
              <a:t> </a:t>
            </a:r>
            <a:r>
              <a:rPr sz="1997" dirty="0">
                <a:latin typeface="Times New Roman"/>
                <a:cs typeface="Times New Roman"/>
              </a:rPr>
              <a:t>a</a:t>
            </a:r>
            <a:r>
              <a:rPr sz="1997" spc="-9" dirty="0">
                <a:latin typeface="Times New Roman"/>
                <a:cs typeface="Times New Roman"/>
              </a:rPr>
              <a:t> </a:t>
            </a:r>
            <a:r>
              <a:rPr sz="1997" spc="-14" dirty="0">
                <a:latin typeface="Times New Roman"/>
                <a:cs typeface="Times New Roman"/>
              </a:rPr>
              <a:t>supercomputer.</a:t>
            </a:r>
            <a:endParaRPr sz="1997">
              <a:latin typeface="Times New Roman"/>
              <a:cs typeface="Times New Roman"/>
            </a:endParaRPr>
          </a:p>
          <a:p>
            <a:pPr marL="11526">
              <a:spcBef>
                <a:spcPts val="1116"/>
              </a:spcBef>
            </a:pPr>
            <a:r>
              <a:rPr sz="1997" spc="-5" dirty="0">
                <a:latin typeface="Times New Roman"/>
                <a:cs typeface="Times New Roman"/>
              </a:rPr>
              <a:t>In</a:t>
            </a:r>
            <a:r>
              <a:rPr sz="1997" dirty="0">
                <a:latin typeface="Times New Roman"/>
                <a:cs typeface="Times New Roman"/>
              </a:rPr>
              <a:t> </a:t>
            </a:r>
            <a:r>
              <a:rPr sz="1997" spc="-5" dirty="0">
                <a:latin typeface="Times New Roman"/>
                <a:cs typeface="Times New Roman"/>
              </a:rPr>
              <a:t>dedicated</a:t>
            </a:r>
            <a:r>
              <a:rPr sz="1997" dirty="0">
                <a:latin typeface="Times New Roman"/>
                <a:cs typeface="Times New Roman"/>
              </a:rPr>
              <a:t> </a:t>
            </a:r>
            <a:r>
              <a:rPr sz="1997" spc="-5" dirty="0">
                <a:latin typeface="Times New Roman"/>
                <a:cs typeface="Times New Roman"/>
              </a:rPr>
              <a:t>applications,</a:t>
            </a:r>
            <a:r>
              <a:rPr sz="1997" spc="9" dirty="0">
                <a:latin typeface="Times New Roman"/>
                <a:cs typeface="Times New Roman"/>
              </a:rPr>
              <a:t> </a:t>
            </a:r>
            <a:r>
              <a:rPr sz="1997" spc="-5" dirty="0">
                <a:latin typeface="Times New Roman"/>
                <a:cs typeface="Times New Roman"/>
              </a:rPr>
              <a:t>some</a:t>
            </a:r>
            <a:r>
              <a:rPr sz="1997" spc="-9" dirty="0">
                <a:latin typeface="Times New Roman"/>
                <a:cs typeface="Times New Roman"/>
              </a:rPr>
              <a:t> times</a:t>
            </a:r>
            <a:r>
              <a:rPr sz="1997" spc="-5" dirty="0">
                <a:latin typeface="Times New Roman"/>
                <a:cs typeface="Times New Roman"/>
              </a:rPr>
              <a:t> specially</a:t>
            </a:r>
            <a:r>
              <a:rPr sz="1997" spc="14" dirty="0">
                <a:latin typeface="Times New Roman"/>
                <a:cs typeface="Times New Roman"/>
              </a:rPr>
              <a:t> </a:t>
            </a:r>
            <a:r>
              <a:rPr sz="1997" spc="-5" dirty="0">
                <a:latin typeface="Times New Roman"/>
                <a:cs typeface="Times New Roman"/>
              </a:rPr>
              <a:t>designed</a:t>
            </a:r>
            <a:r>
              <a:rPr sz="1997" spc="5" dirty="0">
                <a:latin typeface="Times New Roman"/>
                <a:cs typeface="Times New Roman"/>
              </a:rPr>
              <a:t> </a:t>
            </a:r>
            <a:r>
              <a:rPr sz="1997" spc="-5" dirty="0">
                <a:latin typeface="Times New Roman"/>
                <a:cs typeface="Times New Roman"/>
              </a:rPr>
              <a:t>computers</a:t>
            </a:r>
            <a:r>
              <a:rPr sz="1997" spc="-9" dirty="0">
                <a:latin typeface="Times New Roman"/>
                <a:cs typeface="Times New Roman"/>
              </a:rPr>
              <a:t> </a:t>
            </a:r>
            <a:r>
              <a:rPr sz="1997" spc="-5" dirty="0">
                <a:latin typeface="Times New Roman"/>
                <a:cs typeface="Times New Roman"/>
              </a:rPr>
              <a:t>are</a:t>
            </a:r>
            <a:endParaRPr sz="1997">
              <a:latin typeface="Times New Roman"/>
              <a:cs typeface="Times New Roman"/>
            </a:endParaRPr>
          </a:p>
        </p:txBody>
      </p:sp>
      <p:sp>
        <p:nvSpPr>
          <p:cNvPr id="5" name="object 5"/>
          <p:cNvSpPr txBox="1"/>
          <p:nvPr/>
        </p:nvSpPr>
        <p:spPr>
          <a:xfrm>
            <a:off x="1839430" y="256339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1848651" y="2934532"/>
            <a:ext cx="4904334"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used to</a:t>
            </a:r>
            <a:r>
              <a:rPr sz="1997" dirty="0">
                <a:latin typeface="Times New Roman"/>
                <a:cs typeface="Times New Roman"/>
              </a:rPr>
              <a:t> </a:t>
            </a:r>
            <a:r>
              <a:rPr sz="1997" spc="-5" dirty="0">
                <a:latin typeface="Times New Roman"/>
                <a:cs typeface="Times New Roman"/>
              </a:rPr>
              <a:t>achieve </a:t>
            </a:r>
            <a:r>
              <a:rPr sz="1997" dirty="0">
                <a:latin typeface="Times New Roman"/>
                <a:cs typeface="Times New Roman"/>
              </a:rPr>
              <a:t>a</a:t>
            </a:r>
            <a:r>
              <a:rPr sz="1997" spc="-14" dirty="0">
                <a:latin typeface="Times New Roman"/>
                <a:cs typeface="Times New Roman"/>
              </a:rPr>
              <a:t> </a:t>
            </a:r>
            <a:r>
              <a:rPr sz="1997" spc="-5" dirty="0">
                <a:latin typeface="Times New Roman"/>
                <a:cs typeface="Times New Roman"/>
              </a:rPr>
              <a:t>required</a:t>
            </a:r>
            <a:r>
              <a:rPr sz="1997" spc="-9" dirty="0">
                <a:latin typeface="Times New Roman"/>
                <a:cs typeface="Times New Roman"/>
              </a:rPr>
              <a:t> </a:t>
            </a:r>
            <a:r>
              <a:rPr sz="1997" spc="-5" dirty="0">
                <a:latin typeface="Times New Roman"/>
                <a:cs typeface="Times New Roman"/>
              </a:rPr>
              <a:t>level</a:t>
            </a:r>
            <a:r>
              <a:rPr sz="1997" spc="-9" dirty="0">
                <a:latin typeface="Times New Roman"/>
                <a:cs typeface="Times New Roman"/>
              </a:rPr>
              <a:t> </a:t>
            </a:r>
            <a:r>
              <a:rPr sz="1997" dirty="0">
                <a:latin typeface="Times New Roman"/>
                <a:cs typeface="Times New Roman"/>
              </a:rPr>
              <a:t>of</a:t>
            </a:r>
            <a:r>
              <a:rPr sz="1997" spc="-5" dirty="0">
                <a:latin typeface="Times New Roman"/>
                <a:cs typeface="Times New Roman"/>
              </a:rPr>
              <a:t> performance,</a:t>
            </a:r>
            <a:endParaRPr sz="1997">
              <a:latin typeface="Times New Roman"/>
              <a:cs typeface="Times New Roman"/>
            </a:endParaRPr>
          </a:p>
        </p:txBody>
      </p:sp>
      <p:sp>
        <p:nvSpPr>
          <p:cNvPr id="7" name="object 7"/>
          <p:cNvSpPr txBox="1"/>
          <p:nvPr/>
        </p:nvSpPr>
        <p:spPr>
          <a:xfrm>
            <a:off x="1839430" y="3456662"/>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8" name="object 8"/>
          <p:cNvSpPr txBox="1"/>
          <p:nvPr/>
        </p:nvSpPr>
        <p:spPr>
          <a:xfrm>
            <a:off x="2207111" y="3380590"/>
            <a:ext cx="6671277" cy="318967"/>
          </a:xfrm>
          <a:prstGeom prst="rect">
            <a:avLst/>
          </a:prstGeom>
        </p:spPr>
        <p:txBody>
          <a:bodyPr vert="horz" wrap="square" lIns="0" tIns="11526" rIns="0" bIns="0" rtlCol="0">
            <a:spAutoFit/>
          </a:bodyPr>
          <a:lstStyle/>
          <a:p>
            <a:pPr marL="11526">
              <a:spcBef>
                <a:spcPts val="91"/>
              </a:spcBef>
            </a:pPr>
            <a:r>
              <a:rPr sz="1997" dirty="0">
                <a:latin typeface="Times New Roman"/>
                <a:cs typeface="Times New Roman"/>
              </a:rPr>
              <a:t>our </a:t>
            </a:r>
            <a:r>
              <a:rPr sz="1997" spc="-5" dirty="0">
                <a:latin typeface="Times New Roman"/>
                <a:cs typeface="Times New Roman"/>
              </a:rPr>
              <a:t>interest</a:t>
            </a:r>
            <a:r>
              <a:rPr sz="1997" dirty="0">
                <a:latin typeface="Times New Roman"/>
                <a:cs typeface="Times New Roman"/>
              </a:rPr>
              <a:t> </a:t>
            </a:r>
            <a:r>
              <a:rPr sz="1997" spc="-5" dirty="0">
                <a:latin typeface="Times New Roman"/>
                <a:cs typeface="Times New Roman"/>
              </a:rPr>
              <a:t>here</a:t>
            </a:r>
            <a:r>
              <a:rPr sz="1997" spc="5" dirty="0">
                <a:latin typeface="Times New Roman"/>
                <a:cs typeface="Times New Roman"/>
              </a:rPr>
              <a:t> </a:t>
            </a:r>
            <a:r>
              <a:rPr sz="1997" spc="-5" dirty="0">
                <a:latin typeface="Times New Roman"/>
                <a:cs typeface="Times New Roman"/>
              </a:rPr>
              <a:t>is </a:t>
            </a:r>
            <a:r>
              <a:rPr sz="1997" dirty="0">
                <a:latin typeface="Times New Roman"/>
                <a:cs typeface="Times New Roman"/>
              </a:rPr>
              <a:t>on</a:t>
            </a:r>
            <a:r>
              <a:rPr sz="1997" spc="9" dirty="0">
                <a:latin typeface="Times New Roman"/>
                <a:cs typeface="Times New Roman"/>
              </a:rPr>
              <a:t> </a:t>
            </a:r>
            <a:r>
              <a:rPr sz="1997" spc="-5" dirty="0">
                <a:latin typeface="Times New Roman"/>
                <a:cs typeface="Times New Roman"/>
              </a:rPr>
              <a:t>general-purpose</a:t>
            </a:r>
            <a:r>
              <a:rPr sz="1997" spc="9" dirty="0">
                <a:latin typeface="Times New Roman"/>
                <a:cs typeface="Times New Roman"/>
              </a:rPr>
              <a:t> </a:t>
            </a:r>
            <a:r>
              <a:rPr sz="1997" spc="-9" dirty="0">
                <a:latin typeface="Times New Roman"/>
                <a:cs typeface="Times New Roman"/>
              </a:rPr>
              <a:t>image</a:t>
            </a:r>
            <a:r>
              <a:rPr sz="1997" spc="5" dirty="0">
                <a:latin typeface="Times New Roman"/>
                <a:cs typeface="Times New Roman"/>
              </a:rPr>
              <a:t> </a:t>
            </a:r>
            <a:r>
              <a:rPr sz="1997" spc="-5" dirty="0">
                <a:latin typeface="Times New Roman"/>
                <a:cs typeface="Times New Roman"/>
              </a:rPr>
              <a:t>processing</a:t>
            </a:r>
            <a:r>
              <a:rPr sz="1997" spc="9" dirty="0">
                <a:latin typeface="Times New Roman"/>
                <a:cs typeface="Times New Roman"/>
              </a:rPr>
              <a:t> </a:t>
            </a:r>
            <a:r>
              <a:rPr sz="1997" spc="-9" dirty="0">
                <a:latin typeface="Times New Roman"/>
                <a:cs typeface="Times New Roman"/>
              </a:rPr>
              <a:t>systems.</a:t>
            </a:r>
            <a:endParaRPr sz="1997">
              <a:latin typeface="Times New Roman"/>
              <a:cs typeface="Times New Roman"/>
            </a:endParaRPr>
          </a:p>
        </p:txBody>
      </p:sp>
      <p:sp>
        <p:nvSpPr>
          <p:cNvPr id="9" name="object 9"/>
          <p:cNvSpPr txBox="1"/>
          <p:nvPr/>
        </p:nvSpPr>
        <p:spPr>
          <a:xfrm>
            <a:off x="1839430" y="390387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2143716" y="3827801"/>
            <a:ext cx="6474183"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In</a:t>
            </a:r>
            <a:r>
              <a:rPr sz="1997" spc="5" dirty="0">
                <a:latin typeface="Times New Roman"/>
                <a:cs typeface="Times New Roman"/>
              </a:rPr>
              <a:t> </a:t>
            </a:r>
            <a:r>
              <a:rPr sz="1997" spc="-5" dirty="0">
                <a:latin typeface="Times New Roman"/>
                <a:cs typeface="Times New Roman"/>
              </a:rPr>
              <a:t>these</a:t>
            </a:r>
            <a:r>
              <a:rPr sz="1997" spc="9" dirty="0">
                <a:latin typeface="Times New Roman"/>
                <a:cs typeface="Times New Roman"/>
              </a:rPr>
              <a:t> </a:t>
            </a:r>
            <a:r>
              <a:rPr sz="1997" spc="-9" dirty="0">
                <a:latin typeface="Times New Roman"/>
                <a:cs typeface="Times New Roman"/>
              </a:rPr>
              <a:t>systems,</a:t>
            </a:r>
            <a:r>
              <a:rPr sz="1997" spc="5" dirty="0">
                <a:latin typeface="Times New Roman"/>
                <a:cs typeface="Times New Roman"/>
              </a:rPr>
              <a:t> </a:t>
            </a:r>
            <a:r>
              <a:rPr sz="1997" spc="-9" dirty="0">
                <a:latin typeface="Times New Roman"/>
                <a:cs typeface="Times New Roman"/>
              </a:rPr>
              <a:t>almost</a:t>
            </a:r>
            <a:r>
              <a:rPr sz="1997" spc="14" dirty="0">
                <a:latin typeface="Times New Roman"/>
                <a:cs typeface="Times New Roman"/>
              </a:rPr>
              <a:t> </a:t>
            </a:r>
            <a:r>
              <a:rPr sz="1997" spc="-5" dirty="0">
                <a:latin typeface="Times New Roman"/>
                <a:cs typeface="Times New Roman"/>
              </a:rPr>
              <a:t>any</a:t>
            </a:r>
            <a:r>
              <a:rPr sz="1997" spc="23" dirty="0">
                <a:latin typeface="Times New Roman"/>
                <a:cs typeface="Times New Roman"/>
              </a:rPr>
              <a:t> </a:t>
            </a:r>
            <a:r>
              <a:rPr sz="1997" spc="-5" dirty="0">
                <a:latin typeface="Times New Roman"/>
                <a:cs typeface="Times New Roman"/>
              </a:rPr>
              <a:t>well-equipped</a:t>
            </a:r>
            <a:r>
              <a:rPr sz="1997" spc="9" dirty="0">
                <a:latin typeface="Times New Roman"/>
                <a:cs typeface="Times New Roman"/>
              </a:rPr>
              <a:t> </a:t>
            </a:r>
            <a:r>
              <a:rPr sz="1997" spc="-5" dirty="0">
                <a:latin typeface="Times New Roman"/>
                <a:cs typeface="Times New Roman"/>
              </a:rPr>
              <a:t>PC-type</a:t>
            </a:r>
            <a:r>
              <a:rPr sz="1997" spc="5" dirty="0">
                <a:latin typeface="Times New Roman"/>
                <a:cs typeface="Times New Roman"/>
              </a:rPr>
              <a:t> </a:t>
            </a:r>
            <a:r>
              <a:rPr sz="1997" spc="-9" dirty="0">
                <a:latin typeface="Times New Roman"/>
                <a:cs typeface="Times New Roman"/>
              </a:rPr>
              <a:t>machine</a:t>
            </a:r>
            <a:r>
              <a:rPr sz="1997" spc="9" dirty="0">
                <a:latin typeface="Times New Roman"/>
                <a:cs typeface="Times New Roman"/>
              </a:rPr>
              <a:t> </a:t>
            </a:r>
            <a:r>
              <a:rPr sz="1997" spc="-5" dirty="0">
                <a:latin typeface="Times New Roman"/>
                <a:cs typeface="Times New Roman"/>
              </a:rPr>
              <a:t>is</a:t>
            </a:r>
            <a:endParaRPr sz="1997">
              <a:latin typeface="Times New Roman"/>
              <a:cs typeface="Times New Roman"/>
            </a:endParaRPr>
          </a:p>
        </p:txBody>
      </p:sp>
      <p:sp>
        <p:nvSpPr>
          <p:cNvPr id="11" name="object 11"/>
          <p:cNvSpPr txBox="1"/>
          <p:nvPr/>
        </p:nvSpPr>
        <p:spPr>
          <a:xfrm>
            <a:off x="1848653" y="4273859"/>
            <a:ext cx="4366644"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suitable for</a:t>
            </a:r>
            <a:r>
              <a:rPr sz="1997" dirty="0">
                <a:latin typeface="Times New Roman"/>
                <a:cs typeface="Times New Roman"/>
              </a:rPr>
              <a:t> </a:t>
            </a:r>
            <a:r>
              <a:rPr sz="1997" spc="-9" dirty="0">
                <a:latin typeface="Times New Roman"/>
                <a:cs typeface="Times New Roman"/>
              </a:rPr>
              <a:t>offline image</a:t>
            </a:r>
            <a:r>
              <a:rPr sz="1997" spc="-5" dirty="0">
                <a:latin typeface="Times New Roman"/>
                <a:cs typeface="Times New Roman"/>
              </a:rPr>
              <a:t> processing</a:t>
            </a:r>
            <a:r>
              <a:rPr sz="1997" spc="5" dirty="0">
                <a:latin typeface="Times New Roman"/>
                <a:cs typeface="Times New Roman"/>
              </a:rPr>
              <a:t> </a:t>
            </a:r>
            <a:r>
              <a:rPr sz="1997" spc="-5" dirty="0">
                <a:latin typeface="Times New Roman"/>
                <a:cs typeface="Times New Roman"/>
              </a:rPr>
              <a:t>tasks.</a:t>
            </a:r>
            <a:endParaRPr sz="1997">
              <a:latin typeface="Times New Roman"/>
              <a:cs typeface="Times New Roman"/>
            </a:endParaRPr>
          </a:p>
        </p:txBody>
      </p:sp>
      <p:sp>
        <p:nvSpPr>
          <p:cNvPr id="12" name="object 12"/>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4" name="Slide Number Placeholder 13">
            <a:extLst>
              <a:ext uri="{FF2B5EF4-FFF2-40B4-BE49-F238E27FC236}">
                <a16:creationId xmlns:a16="http://schemas.microsoft.com/office/drawing/2014/main" id="{1C3532A6-24C8-7E77-B8E5-9615FC63629C}"/>
              </a:ext>
            </a:extLst>
          </p:cNvPr>
          <p:cNvSpPr>
            <a:spLocks noGrp="1"/>
          </p:cNvSpPr>
          <p:nvPr>
            <p:ph type="sldNum" sz="quarter" idx="12"/>
          </p:nvPr>
        </p:nvSpPr>
        <p:spPr/>
        <p:txBody>
          <a:bodyPr/>
          <a:lstStyle/>
          <a:p>
            <a:pPr marL="38100"/>
            <a:fld id="{81D60167-4931-47E6-BA6A-407CBD079E47}" type="slidenum">
              <a:rPr lang="en-IN" smtClean="0"/>
              <a:pPr marL="38100"/>
              <a:t>23</a:t>
            </a:fld>
            <a:endParaRPr lang="en-IN" dirty="0"/>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2" y="925124"/>
            <a:ext cx="7502883" cy="1274544"/>
          </a:xfrm>
          <a:prstGeom prst="rect">
            <a:avLst/>
          </a:prstGeom>
        </p:spPr>
        <p:txBody>
          <a:bodyPr vert="horz" wrap="square" lIns="0" tIns="178654" rIns="0" bIns="0" rtlCol="0">
            <a:spAutoFit/>
          </a:bodyPr>
          <a:lstStyle/>
          <a:p>
            <a:pPr marL="11526">
              <a:spcBef>
                <a:spcPts val="1407"/>
              </a:spcBef>
            </a:pPr>
            <a:r>
              <a:rPr sz="2360" b="1" spc="-9" dirty="0">
                <a:latin typeface="Times New Roman"/>
                <a:cs typeface="Times New Roman"/>
              </a:rPr>
              <a:t>4)Software </a:t>
            </a:r>
            <a:r>
              <a:rPr sz="2360" b="1" spc="-5" dirty="0">
                <a:latin typeface="Times New Roman"/>
                <a:cs typeface="Times New Roman"/>
              </a:rPr>
              <a:t>for</a:t>
            </a:r>
            <a:r>
              <a:rPr sz="2360" b="1" spc="-54" dirty="0">
                <a:latin typeface="Times New Roman"/>
                <a:cs typeface="Times New Roman"/>
              </a:rPr>
              <a:t> </a:t>
            </a:r>
            <a:r>
              <a:rPr sz="2360" b="1" dirty="0">
                <a:latin typeface="Times New Roman"/>
                <a:cs typeface="Times New Roman"/>
              </a:rPr>
              <a:t>image</a:t>
            </a:r>
            <a:r>
              <a:rPr sz="2360" b="1" spc="-5" dirty="0">
                <a:latin typeface="Times New Roman"/>
                <a:cs typeface="Times New Roman"/>
              </a:rPr>
              <a:t> </a:t>
            </a:r>
            <a:r>
              <a:rPr sz="2360" b="1" spc="-9" dirty="0">
                <a:latin typeface="Times New Roman"/>
                <a:cs typeface="Times New Roman"/>
              </a:rPr>
              <a:t>procesing</a:t>
            </a:r>
            <a:endParaRPr sz="2360">
              <a:latin typeface="Times New Roman"/>
              <a:cs typeface="Times New Roman"/>
            </a:endParaRPr>
          </a:p>
          <a:p>
            <a:pPr marL="240316" marR="4611" indent="-240316">
              <a:lnSpc>
                <a:spcPts val="2233"/>
              </a:lnSpc>
              <a:spcBef>
                <a:spcPts val="1330"/>
              </a:spcBef>
              <a:buFont typeface="Arial MT"/>
              <a:buChar char="•"/>
              <a:tabLst>
                <a:tab pos="240316" algn="l"/>
                <a:tab pos="240892" algn="l"/>
              </a:tabLst>
            </a:pPr>
            <a:r>
              <a:rPr sz="1997" dirty="0">
                <a:latin typeface="Times New Roman"/>
                <a:cs typeface="Times New Roman"/>
              </a:rPr>
              <a:t>The </a:t>
            </a:r>
            <a:r>
              <a:rPr sz="1997" spc="-5" dirty="0">
                <a:latin typeface="Times New Roman"/>
                <a:cs typeface="Times New Roman"/>
              </a:rPr>
              <a:t>Software </a:t>
            </a:r>
            <a:r>
              <a:rPr sz="1997" dirty="0">
                <a:latin typeface="Times New Roman"/>
                <a:cs typeface="Times New Roman"/>
              </a:rPr>
              <a:t>for </a:t>
            </a:r>
            <a:r>
              <a:rPr sz="1997" spc="-9" dirty="0">
                <a:latin typeface="Times New Roman"/>
                <a:cs typeface="Times New Roman"/>
              </a:rPr>
              <a:t>image </a:t>
            </a:r>
            <a:r>
              <a:rPr sz="1997" spc="-5" dirty="0">
                <a:latin typeface="Times New Roman"/>
                <a:cs typeface="Times New Roman"/>
              </a:rPr>
              <a:t>processing consists </a:t>
            </a:r>
            <a:r>
              <a:rPr sz="1997" dirty="0">
                <a:latin typeface="Times New Roman"/>
                <a:cs typeface="Times New Roman"/>
              </a:rPr>
              <a:t>of </a:t>
            </a:r>
            <a:r>
              <a:rPr sz="1997" spc="-5" dirty="0">
                <a:latin typeface="Times New Roman"/>
                <a:cs typeface="Times New Roman"/>
              </a:rPr>
              <a:t>specialized modules that </a:t>
            </a:r>
            <a:r>
              <a:rPr sz="1997" spc="-486" dirty="0">
                <a:latin typeface="Times New Roman"/>
                <a:cs typeface="Times New Roman"/>
              </a:rPr>
              <a:t> </a:t>
            </a:r>
            <a:r>
              <a:rPr sz="1997" spc="-5" dirty="0">
                <a:latin typeface="Times New Roman"/>
                <a:cs typeface="Times New Roman"/>
              </a:rPr>
              <a:t>perform</a:t>
            </a:r>
            <a:r>
              <a:rPr sz="1997" spc="-27" dirty="0">
                <a:latin typeface="Times New Roman"/>
                <a:cs typeface="Times New Roman"/>
              </a:rPr>
              <a:t> </a:t>
            </a:r>
            <a:r>
              <a:rPr sz="1997" spc="-5" dirty="0">
                <a:latin typeface="Times New Roman"/>
                <a:cs typeface="Times New Roman"/>
              </a:rPr>
              <a:t>specific</a:t>
            </a:r>
            <a:r>
              <a:rPr sz="1997" spc="-9" dirty="0">
                <a:latin typeface="Times New Roman"/>
                <a:cs typeface="Times New Roman"/>
              </a:rPr>
              <a:t> </a:t>
            </a:r>
            <a:r>
              <a:rPr sz="1997" spc="-5" dirty="0">
                <a:latin typeface="Times New Roman"/>
                <a:cs typeface="Times New Roman"/>
              </a:rPr>
              <a:t>tasks.</a:t>
            </a:r>
            <a:endParaRPr sz="1997">
              <a:latin typeface="Times New Roman"/>
              <a:cs typeface="Times New Roman"/>
            </a:endParaRPr>
          </a:p>
        </p:txBody>
      </p:sp>
      <p:sp>
        <p:nvSpPr>
          <p:cNvPr id="3" name="object 3"/>
          <p:cNvSpPr txBox="1"/>
          <p:nvPr/>
        </p:nvSpPr>
        <p:spPr>
          <a:xfrm>
            <a:off x="1839430" y="2399724"/>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2143719" y="2323653"/>
            <a:ext cx="7499425" cy="603829"/>
          </a:xfrm>
          <a:prstGeom prst="rect">
            <a:avLst/>
          </a:prstGeom>
        </p:spPr>
        <p:txBody>
          <a:bodyPr vert="horz" wrap="square" lIns="0" tIns="39189" rIns="0" bIns="0" rtlCol="0">
            <a:spAutoFit/>
          </a:bodyPr>
          <a:lstStyle/>
          <a:p>
            <a:pPr marL="11526" marR="4611" indent="49561">
              <a:lnSpc>
                <a:spcPts val="2224"/>
              </a:lnSpc>
              <a:spcBef>
                <a:spcPts val="309"/>
              </a:spcBef>
            </a:pPr>
            <a:r>
              <a:rPr sz="1997" dirty="0">
                <a:latin typeface="Times New Roman"/>
                <a:cs typeface="Times New Roman"/>
              </a:rPr>
              <a:t>A </a:t>
            </a:r>
            <a:r>
              <a:rPr sz="1997" spc="-5" dirty="0">
                <a:latin typeface="Times New Roman"/>
                <a:cs typeface="Times New Roman"/>
              </a:rPr>
              <a:t>well-designed package </a:t>
            </a:r>
            <a:r>
              <a:rPr sz="1997" spc="-9" dirty="0">
                <a:latin typeface="Times New Roman"/>
                <a:cs typeface="Times New Roman"/>
              </a:rPr>
              <a:t>also </a:t>
            </a:r>
            <a:r>
              <a:rPr sz="1997" spc="-5" dirty="0">
                <a:latin typeface="Times New Roman"/>
                <a:cs typeface="Times New Roman"/>
              </a:rPr>
              <a:t>includes </a:t>
            </a:r>
            <a:r>
              <a:rPr sz="1997" dirty="0">
                <a:latin typeface="Times New Roman"/>
                <a:cs typeface="Times New Roman"/>
              </a:rPr>
              <a:t>the </a:t>
            </a:r>
            <a:r>
              <a:rPr sz="1997" spc="-5" dirty="0">
                <a:latin typeface="Times New Roman"/>
                <a:cs typeface="Times New Roman"/>
              </a:rPr>
              <a:t>capability </a:t>
            </a:r>
            <a:r>
              <a:rPr sz="1997" dirty="0">
                <a:latin typeface="Times New Roman"/>
                <a:cs typeface="Times New Roman"/>
              </a:rPr>
              <a:t>for the </a:t>
            </a:r>
            <a:r>
              <a:rPr sz="1997" spc="-5" dirty="0">
                <a:latin typeface="Times New Roman"/>
                <a:cs typeface="Times New Roman"/>
              </a:rPr>
              <a:t>user </a:t>
            </a:r>
            <a:r>
              <a:rPr sz="1997" dirty="0">
                <a:latin typeface="Times New Roman"/>
                <a:cs typeface="Times New Roman"/>
              </a:rPr>
              <a:t>to </a:t>
            </a:r>
            <a:r>
              <a:rPr sz="1997" spc="-5" dirty="0">
                <a:latin typeface="Times New Roman"/>
                <a:cs typeface="Times New Roman"/>
              </a:rPr>
              <a:t>write </a:t>
            </a:r>
            <a:r>
              <a:rPr sz="1997" spc="-486" dirty="0">
                <a:latin typeface="Times New Roman"/>
                <a:cs typeface="Times New Roman"/>
              </a:rPr>
              <a:t> </a:t>
            </a:r>
            <a:r>
              <a:rPr sz="1997" spc="-5" dirty="0">
                <a:latin typeface="Times New Roman"/>
                <a:cs typeface="Times New Roman"/>
              </a:rPr>
              <a:t>code</a:t>
            </a:r>
            <a:r>
              <a:rPr sz="1997" spc="-14" dirty="0">
                <a:latin typeface="Times New Roman"/>
                <a:cs typeface="Times New Roman"/>
              </a:rPr>
              <a:t> </a:t>
            </a:r>
            <a:r>
              <a:rPr sz="1997" spc="-5" dirty="0">
                <a:latin typeface="Times New Roman"/>
                <a:cs typeface="Times New Roman"/>
              </a:rPr>
              <a:t>that,</a:t>
            </a:r>
            <a:r>
              <a:rPr sz="1997" spc="5" dirty="0">
                <a:latin typeface="Times New Roman"/>
                <a:cs typeface="Times New Roman"/>
              </a:rPr>
              <a:t> </a:t>
            </a:r>
            <a:r>
              <a:rPr sz="1997" spc="-5" dirty="0">
                <a:latin typeface="Times New Roman"/>
                <a:cs typeface="Times New Roman"/>
              </a:rPr>
              <a:t>as</a:t>
            </a:r>
            <a:r>
              <a:rPr sz="1997" spc="-9" dirty="0">
                <a:latin typeface="Times New Roman"/>
                <a:cs typeface="Times New Roman"/>
              </a:rPr>
              <a:t> </a:t>
            </a:r>
            <a:r>
              <a:rPr sz="1997" dirty="0">
                <a:latin typeface="Times New Roman"/>
                <a:cs typeface="Times New Roman"/>
              </a:rPr>
              <a:t>a </a:t>
            </a:r>
            <a:r>
              <a:rPr sz="1997" spc="-9" dirty="0">
                <a:latin typeface="Times New Roman"/>
                <a:cs typeface="Times New Roman"/>
              </a:rPr>
              <a:t>minimum,</a:t>
            </a:r>
            <a:r>
              <a:rPr sz="1997" dirty="0">
                <a:latin typeface="Times New Roman"/>
                <a:cs typeface="Times New Roman"/>
              </a:rPr>
              <a:t> </a:t>
            </a:r>
            <a:r>
              <a:rPr sz="1997" spc="-5" dirty="0">
                <a:latin typeface="Times New Roman"/>
                <a:cs typeface="Times New Roman"/>
              </a:rPr>
              <a:t>utilizes</a:t>
            </a:r>
            <a:r>
              <a:rPr sz="1997"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specialized</a:t>
            </a:r>
            <a:r>
              <a:rPr sz="1997" dirty="0">
                <a:latin typeface="Times New Roman"/>
                <a:cs typeface="Times New Roman"/>
              </a:rPr>
              <a:t> </a:t>
            </a:r>
            <a:r>
              <a:rPr sz="1997" spc="-5" dirty="0">
                <a:latin typeface="Times New Roman"/>
                <a:cs typeface="Times New Roman"/>
              </a:rPr>
              <a:t>modules.</a:t>
            </a:r>
            <a:endParaRPr sz="1997">
              <a:latin typeface="Times New Roman"/>
              <a:cs typeface="Times New Roman"/>
            </a:endParaRPr>
          </a:p>
        </p:txBody>
      </p:sp>
      <p:sp>
        <p:nvSpPr>
          <p:cNvPr id="5" name="object 5"/>
          <p:cNvSpPr txBox="1"/>
          <p:nvPr/>
        </p:nvSpPr>
        <p:spPr>
          <a:xfrm>
            <a:off x="1839430" y="312932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2207110" y="3053250"/>
            <a:ext cx="7841172"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More</a:t>
            </a:r>
            <a:r>
              <a:rPr sz="1997" dirty="0">
                <a:latin typeface="Times New Roman"/>
                <a:cs typeface="Times New Roman"/>
              </a:rPr>
              <a:t> </a:t>
            </a:r>
            <a:r>
              <a:rPr sz="1997" spc="-5" dirty="0">
                <a:latin typeface="Times New Roman"/>
                <a:cs typeface="Times New Roman"/>
              </a:rPr>
              <a:t>sophisticated</a:t>
            </a:r>
            <a:r>
              <a:rPr sz="1997" spc="5" dirty="0">
                <a:latin typeface="Times New Roman"/>
                <a:cs typeface="Times New Roman"/>
              </a:rPr>
              <a:t> </a:t>
            </a:r>
            <a:r>
              <a:rPr sz="1997" spc="-5" dirty="0">
                <a:latin typeface="Times New Roman"/>
                <a:cs typeface="Times New Roman"/>
              </a:rPr>
              <a:t>software packages</a:t>
            </a:r>
            <a:r>
              <a:rPr sz="1997" dirty="0">
                <a:latin typeface="Times New Roman"/>
                <a:cs typeface="Times New Roman"/>
              </a:rPr>
              <a:t> </a:t>
            </a:r>
            <a:r>
              <a:rPr sz="1997" spc="-5" dirty="0">
                <a:latin typeface="Times New Roman"/>
                <a:cs typeface="Times New Roman"/>
              </a:rPr>
              <a:t>allow </a:t>
            </a:r>
            <a:r>
              <a:rPr sz="1997" dirty="0">
                <a:latin typeface="Times New Roman"/>
                <a:cs typeface="Times New Roman"/>
              </a:rPr>
              <a:t>the </a:t>
            </a:r>
            <a:r>
              <a:rPr sz="1997" spc="-5" dirty="0">
                <a:latin typeface="Times New Roman"/>
                <a:cs typeface="Times New Roman"/>
              </a:rPr>
              <a:t>integration</a:t>
            </a:r>
            <a:r>
              <a:rPr sz="1997" spc="9" dirty="0">
                <a:latin typeface="Times New Roman"/>
                <a:cs typeface="Times New Roman"/>
              </a:rPr>
              <a:t> </a:t>
            </a:r>
            <a:r>
              <a:rPr sz="1997" dirty="0">
                <a:latin typeface="Times New Roman"/>
                <a:cs typeface="Times New Roman"/>
              </a:rPr>
              <a:t>of</a:t>
            </a:r>
            <a:r>
              <a:rPr sz="1997" spc="5" dirty="0">
                <a:latin typeface="Times New Roman"/>
                <a:cs typeface="Times New Roman"/>
              </a:rPr>
              <a:t> </a:t>
            </a:r>
            <a:r>
              <a:rPr sz="1997" spc="-5" dirty="0">
                <a:latin typeface="Times New Roman"/>
                <a:cs typeface="Times New Roman"/>
              </a:rPr>
              <a:t>those modules</a:t>
            </a:r>
            <a:endParaRPr sz="1997">
              <a:latin typeface="Times New Roman"/>
              <a:cs typeface="Times New Roman"/>
            </a:endParaRPr>
          </a:p>
        </p:txBody>
      </p:sp>
      <p:sp>
        <p:nvSpPr>
          <p:cNvPr id="7" name="object 7"/>
          <p:cNvSpPr txBox="1"/>
          <p:nvPr/>
        </p:nvSpPr>
        <p:spPr>
          <a:xfrm>
            <a:off x="2143717" y="3335638"/>
            <a:ext cx="7933381"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and</a:t>
            </a:r>
            <a:r>
              <a:rPr sz="1997" spc="5" dirty="0">
                <a:latin typeface="Times New Roman"/>
                <a:cs typeface="Times New Roman"/>
              </a:rPr>
              <a:t> </a:t>
            </a:r>
            <a:r>
              <a:rPr sz="1997" spc="-5" dirty="0">
                <a:latin typeface="Times New Roman"/>
                <a:cs typeface="Times New Roman"/>
              </a:rPr>
              <a:t>general-purpose</a:t>
            </a:r>
            <a:r>
              <a:rPr sz="1997" spc="-9" dirty="0">
                <a:latin typeface="Times New Roman"/>
                <a:cs typeface="Times New Roman"/>
              </a:rPr>
              <a:t> </a:t>
            </a:r>
            <a:r>
              <a:rPr sz="1997" spc="-5" dirty="0">
                <a:latin typeface="Times New Roman"/>
                <a:cs typeface="Times New Roman"/>
              </a:rPr>
              <a:t>software</a:t>
            </a:r>
            <a:r>
              <a:rPr sz="1997" spc="5" dirty="0">
                <a:latin typeface="Times New Roman"/>
                <a:cs typeface="Times New Roman"/>
              </a:rPr>
              <a:t> </a:t>
            </a:r>
            <a:r>
              <a:rPr sz="1997" spc="-9" dirty="0">
                <a:latin typeface="Times New Roman"/>
                <a:cs typeface="Times New Roman"/>
              </a:rPr>
              <a:t>commands </a:t>
            </a:r>
            <a:r>
              <a:rPr sz="1997" spc="-5" dirty="0">
                <a:latin typeface="Times New Roman"/>
                <a:cs typeface="Times New Roman"/>
              </a:rPr>
              <a:t>from</a:t>
            </a:r>
            <a:r>
              <a:rPr sz="1997" spc="-18" dirty="0">
                <a:latin typeface="Times New Roman"/>
                <a:cs typeface="Times New Roman"/>
              </a:rPr>
              <a:t> </a:t>
            </a:r>
            <a:r>
              <a:rPr sz="1997" spc="-5" dirty="0">
                <a:latin typeface="Times New Roman"/>
                <a:cs typeface="Times New Roman"/>
              </a:rPr>
              <a:t>at</a:t>
            </a:r>
            <a:r>
              <a:rPr sz="1997" spc="5" dirty="0">
                <a:latin typeface="Times New Roman"/>
                <a:cs typeface="Times New Roman"/>
              </a:rPr>
              <a:t> </a:t>
            </a:r>
            <a:r>
              <a:rPr sz="1997" spc="-9" dirty="0">
                <a:latin typeface="Times New Roman"/>
                <a:cs typeface="Times New Roman"/>
              </a:rPr>
              <a:t>least</a:t>
            </a:r>
            <a:r>
              <a:rPr sz="1997" spc="5" dirty="0">
                <a:latin typeface="Times New Roman"/>
                <a:cs typeface="Times New Roman"/>
              </a:rPr>
              <a:t> </a:t>
            </a:r>
            <a:r>
              <a:rPr sz="1997" dirty="0">
                <a:latin typeface="Times New Roman"/>
                <a:cs typeface="Times New Roman"/>
              </a:rPr>
              <a:t>one</a:t>
            </a:r>
            <a:r>
              <a:rPr sz="1997" spc="-5" dirty="0">
                <a:latin typeface="Times New Roman"/>
                <a:cs typeface="Times New Roman"/>
              </a:rPr>
              <a:t> computer </a:t>
            </a:r>
            <a:r>
              <a:rPr sz="1997" dirty="0">
                <a:latin typeface="Times New Roman"/>
                <a:cs typeface="Times New Roman"/>
              </a:rPr>
              <a:t>language</a:t>
            </a:r>
            <a:endParaRPr sz="1997">
              <a:latin typeface="Times New Roman"/>
              <a:cs typeface="Times New Roman"/>
            </a:endParaRPr>
          </a:p>
        </p:txBody>
      </p:sp>
      <p:sp>
        <p:nvSpPr>
          <p:cNvPr id="8" name="object 8"/>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0" name="Slide Number Placeholder 9">
            <a:extLst>
              <a:ext uri="{FF2B5EF4-FFF2-40B4-BE49-F238E27FC236}">
                <a16:creationId xmlns:a16="http://schemas.microsoft.com/office/drawing/2014/main" id="{80125680-FD37-8248-72AB-488A4FFC244F}"/>
              </a:ext>
            </a:extLst>
          </p:cNvPr>
          <p:cNvSpPr>
            <a:spLocks noGrp="1"/>
          </p:cNvSpPr>
          <p:nvPr>
            <p:ph type="sldNum" sz="quarter" idx="12"/>
          </p:nvPr>
        </p:nvSpPr>
        <p:spPr/>
        <p:txBody>
          <a:bodyPr/>
          <a:lstStyle/>
          <a:p>
            <a:pPr marL="38100"/>
            <a:fld id="{81D60167-4931-47E6-BA6A-407CBD079E47}" type="slidenum">
              <a:rPr lang="en-IN" smtClean="0"/>
              <a:pPr marL="38100"/>
              <a:t>24</a:t>
            </a:fld>
            <a:endParaRPr lang="en-IN" dirty="0"/>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0796" y="469844"/>
            <a:ext cx="8122984" cy="2453457"/>
          </a:xfrm>
          <a:prstGeom prst="rect">
            <a:avLst/>
          </a:prstGeom>
        </p:spPr>
        <p:txBody>
          <a:bodyPr vert="horz" wrap="square" lIns="0" tIns="178654" rIns="0" bIns="0" rtlCol="0">
            <a:spAutoFit/>
          </a:bodyPr>
          <a:lstStyle/>
          <a:p>
            <a:pPr marL="11526">
              <a:spcBef>
                <a:spcPts val="1407"/>
              </a:spcBef>
            </a:pPr>
            <a:r>
              <a:rPr sz="2360" b="1" spc="-5" dirty="0">
                <a:latin typeface="Times New Roman"/>
                <a:cs typeface="Times New Roman"/>
              </a:rPr>
              <a:t>5)Mass</a:t>
            </a:r>
            <a:r>
              <a:rPr sz="2360" b="1" spc="-73" dirty="0">
                <a:latin typeface="Times New Roman"/>
                <a:cs typeface="Times New Roman"/>
              </a:rPr>
              <a:t> </a:t>
            </a:r>
            <a:r>
              <a:rPr sz="2360" b="1" dirty="0">
                <a:latin typeface="Times New Roman"/>
                <a:cs typeface="Times New Roman"/>
              </a:rPr>
              <a:t>Storage</a:t>
            </a:r>
            <a:endParaRPr sz="2360">
              <a:latin typeface="Times New Roman"/>
              <a:cs typeface="Times New Roman"/>
            </a:endParaRPr>
          </a:p>
          <a:p>
            <a:pPr marL="240892" indent="-229366">
              <a:spcBef>
                <a:spcPts val="1116"/>
              </a:spcBef>
              <a:buFont typeface="Arial MT"/>
              <a:buChar char="•"/>
              <a:tabLst>
                <a:tab pos="240316" algn="l"/>
                <a:tab pos="240892" algn="l"/>
              </a:tabLst>
            </a:pPr>
            <a:r>
              <a:rPr sz="1997" dirty="0">
                <a:latin typeface="Times New Roman"/>
                <a:cs typeface="Times New Roman"/>
              </a:rPr>
              <a:t>The </a:t>
            </a:r>
            <a:r>
              <a:rPr sz="1997" spc="-5" dirty="0">
                <a:latin typeface="Times New Roman"/>
                <a:cs typeface="Times New Roman"/>
              </a:rPr>
              <a:t>Mass</a:t>
            </a:r>
            <a:r>
              <a:rPr sz="1997" spc="-9" dirty="0">
                <a:latin typeface="Times New Roman"/>
                <a:cs typeface="Times New Roman"/>
              </a:rPr>
              <a:t> </a:t>
            </a:r>
            <a:r>
              <a:rPr sz="1997" spc="-5" dirty="0">
                <a:latin typeface="Times New Roman"/>
                <a:cs typeface="Times New Roman"/>
              </a:rPr>
              <a:t>storage capability</a:t>
            </a:r>
            <a:r>
              <a:rPr sz="1997" spc="14" dirty="0">
                <a:latin typeface="Times New Roman"/>
                <a:cs typeface="Times New Roman"/>
              </a:rPr>
              <a:t> </a:t>
            </a:r>
            <a:r>
              <a:rPr sz="1997" spc="-5" dirty="0">
                <a:latin typeface="Times New Roman"/>
                <a:cs typeface="Times New Roman"/>
              </a:rPr>
              <a:t>is</a:t>
            </a:r>
            <a:r>
              <a:rPr sz="1997" dirty="0">
                <a:latin typeface="Times New Roman"/>
                <a:cs typeface="Times New Roman"/>
              </a:rPr>
              <a:t> a</a:t>
            </a:r>
            <a:r>
              <a:rPr sz="1997" spc="-5" dirty="0">
                <a:latin typeface="Times New Roman"/>
                <a:cs typeface="Times New Roman"/>
              </a:rPr>
              <a:t> </a:t>
            </a:r>
            <a:r>
              <a:rPr sz="1997" spc="-9" dirty="0">
                <a:latin typeface="Times New Roman"/>
                <a:cs typeface="Times New Roman"/>
              </a:rPr>
              <a:t>must</a:t>
            </a:r>
            <a:r>
              <a:rPr sz="1997" spc="-5" dirty="0">
                <a:latin typeface="Times New Roman"/>
                <a:cs typeface="Times New Roman"/>
              </a:rPr>
              <a:t> in</a:t>
            </a:r>
            <a:r>
              <a:rPr sz="1997" spc="5" dirty="0">
                <a:latin typeface="Times New Roman"/>
                <a:cs typeface="Times New Roman"/>
              </a:rPr>
              <a:t> </a:t>
            </a:r>
            <a:r>
              <a:rPr sz="1997" spc="-9" dirty="0">
                <a:latin typeface="Times New Roman"/>
                <a:cs typeface="Times New Roman"/>
              </a:rPr>
              <a:t>image</a:t>
            </a:r>
            <a:r>
              <a:rPr sz="1997" dirty="0">
                <a:latin typeface="Times New Roman"/>
                <a:cs typeface="Times New Roman"/>
              </a:rPr>
              <a:t> </a:t>
            </a:r>
            <a:r>
              <a:rPr sz="1997" spc="-5" dirty="0">
                <a:latin typeface="Times New Roman"/>
                <a:cs typeface="Times New Roman"/>
              </a:rPr>
              <a:t>processing</a:t>
            </a:r>
            <a:r>
              <a:rPr sz="1997" spc="5" dirty="0">
                <a:latin typeface="Times New Roman"/>
                <a:cs typeface="Times New Roman"/>
              </a:rPr>
              <a:t> </a:t>
            </a:r>
            <a:r>
              <a:rPr sz="1997" spc="-5" dirty="0">
                <a:latin typeface="Times New Roman"/>
                <a:cs typeface="Times New Roman"/>
              </a:rPr>
              <a:t>applications.</a:t>
            </a:r>
            <a:endParaRPr sz="1997">
              <a:latin typeface="Times New Roman"/>
              <a:cs typeface="Times New Roman"/>
            </a:endParaRPr>
          </a:p>
          <a:p>
            <a:pPr marL="314081" marR="4611" indent="-303132">
              <a:lnSpc>
                <a:spcPts val="2224"/>
              </a:lnSpc>
              <a:spcBef>
                <a:spcPts val="1343"/>
              </a:spcBef>
            </a:pPr>
            <a:r>
              <a:rPr sz="1997" spc="-5" dirty="0">
                <a:latin typeface="Times New Roman"/>
                <a:cs typeface="Times New Roman"/>
              </a:rPr>
              <a:t>An </a:t>
            </a:r>
            <a:r>
              <a:rPr sz="1997" spc="-9" dirty="0">
                <a:latin typeface="Times New Roman"/>
                <a:cs typeface="Times New Roman"/>
              </a:rPr>
              <a:t>image</a:t>
            </a:r>
            <a:r>
              <a:rPr sz="1997" dirty="0">
                <a:latin typeface="Times New Roman"/>
                <a:cs typeface="Times New Roman"/>
              </a:rPr>
              <a:t> of</a:t>
            </a:r>
            <a:r>
              <a:rPr sz="1997" spc="-5" dirty="0">
                <a:latin typeface="Times New Roman"/>
                <a:cs typeface="Times New Roman"/>
              </a:rPr>
              <a:t> size </a:t>
            </a:r>
            <a:r>
              <a:rPr sz="1997" dirty="0">
                <a:latin typeface="Times New Roman"/>
                <a:cs typeface="Times New Roman"/>
              </a:rPr>
              <a:t>1024*1024 </a:t>
            </a:r>
            <a:r>
              <a:rPr sz="1997" spc="-5" dirty="0">
                <a:latin typeface="Times New Roman"/>
                <a:cs typeface="Times New Roman"/>
              </a:rPr>
              <a:t>pixels,</a:t>
            </a:r>
            <a:r>
              <a:rPr sz="1997" dirty="0">
                <a:latin typeface="Times New Roman"/>
                <a:cs typeface="Times New Roman"/>
              </a:rPr>
              <a:t> </a:t>
            </a:r>
            <a:r>
              <a:rPr sz="1997" spc="-5" dirty="0">
                <a:latin typeface="Times New Roman"/>
                <a:cs typeface="Times New Roman"/>
              </a:rPr>
              <a:t>in</a:t>
            </a:r>
            <a:r>
              <a:rPr sz="1997" spc="5" dirty="0">
                <a:latin typeface="Times New Roman"/>
                <a:cs typeface="Times New Roman"/>
              </a:rPr>
              <a:t> </a:t>
            </a:r>
            <a:r>
              <a:rPr sz="1997" spc="-5" dirty="0">
                <a:latin typeface="Times New Roman"/>
                <a:cs typeface="Times New Roman"/>
              </a:rPr>
              <a:t>which</a:t>
            </a:r>
            <a:r>
              <a:rPr sz="1997" spc="9" dirty="0">
                <a:latin typeface="Times New Roman"/>
                <a:cs typeface="Times New Roman"/>
              </a:rPr>
              <a:t> </a:t>
            </a:r>
            <a:r>
              <a:rPr sz="1997" dirty="0">
                <a:latin typeface="Times New Roman"/>
                <a:cs typeface="Times New Roman"/>
              </a:rPr>
              <a:t>the</a:t>
            </a:r>
            <a:r>
              <a:rPr sz="1997" spc="-9" dirty="0">
                <a:latin typeface="Times New Roman"/>
                <a:cs typeface="Times New Roman"/>
              </a:rPr>
              <a:t> </a:t>
            </a:r>
            <a:r>
              <a:rPr sz="1997" spc="-5" dirty="0">
                <a:latin typeface="Times New Roman"/>
                <a:cs typeface="Times New Roman"/>
              </a:rPr>
              <a:t>intensity</a:t>
            </a:r>
            <a:r>
              <a:rPr sz="1997" spc="14" dirty="0">
                <a:latin typeface="Times New Roman"/>
                <a:cs typeface="Times New Roman"/>
              </a:rPr>
              <a:t> </a:t>
            </a:r>
            <a:r>
              <a:rPr sz="1997" dirty="0">
                <a:latin typeface="Times New Roman"/>
                <a:cs typeface="Times New Roman"/>
              </a:rPr>
              <a:t>of</a:t>
            </a:r>
            <a:r>
              <a:rPr sz="1997" spc="-5" dirty="0">
                <a:latin typeface="Times New Roman"/>
                <a:cs typeface="Times New Roman"/>
              </a:rPr>
              <a:t> each</a:t>
            </a:r>
            <a:r>
              <a:rPr sz="1997" spc="9" dirty="0">
                <a:latin typeface="Times New Roman"/>
                <a:cs typeface="Times New Roman"/>
              </a:rPr>
              <a:t> </a:t>
            </a:r>
            <a:r>
              <a:rPr sz="1997" spc="-5" dirty="0">
                <a:latin typeface="Times New Roman"/>
                <a:cs typeface="Times New Roman"/>
              </a:rPr>
              <a:t>pixel is</a:t>
            </a:r>
            <a:r>
              <a:rPr sz="1997" dirty="0">
                <a:latin typeface="Times New Roman"/>
                <a:cs typeface="Times New Roman"/>
              </a:rPr>
              <a:t> </a:t>
            </a:r>
            <a:r>
              <a:rPr sz="1997" spc="-5" dirty="0">
                <a:latin typeface="Times New Roman"/>
                <a:cs typeface="Times New Roman"/>
              </a:rPr>
              <a:t>an</a:t>
            </a:r>
            <a:r>
              <a:rPr sz="1997" spc="5" dirty="0">
                <a:latin typeface="Times New Roman"/>
                <a:cs typeface="Times New Roman"/>
              </a:rPr>
              <a:t> </a:t>
            </a:r>
            <a:r>
              <a:rPr sz="1997" dirty="0">
                <a:latin typeface="Times New Roman"/>
                <a:cs typeface="Times New Roman"/>
              </a:rPr>
              <a:t>8- </a:t>
            </a:r>
            <a:r>
              <a:rPr sz="1997" spc="-486" dirty="0">
                <a:latin typeface="Times New Roman"/>
                <a:cs typeface="Times New Roman"/>
              </a:rPr>
              <a:t> </a:t>
            </a:r>
            <a:r>
              <a:rPr sz="1997" dirty="0">
                <a:latin typeface="Times New Roman"/>
                <a:cs typeface="Times New Roman"/>
              </a:rPr>
              <a:t>bit </a:t>
            </a:r>
            <a:r>
              <a:rPr sz="1997" spc="-14" dirty="0">
                <a:latin typeface="Times New Roman"/>
                <a:cs typeface="Times New Roman"/>
              </a:rPr>
              <a:t>quantity, </a:t>
            </a:r>
            <a:r>
              <a:rPr sz="1997" spc="-5" dirty="0">
                <a:latin typeface="Times New Roman"/>
                <a:cs typeface="Times New Roman"/>
              </a:rPr>
              <a:t>requires </a:t>
            </a:r>
            <a:r>
              <a:rPr sz="1997" dirty="0">
                <a:latin typeface="Times New Roman"/>
                <a:cs typeface="Times New Roman"/>
              </a:rPr>
              <a:t>one </a:t>
            </a:r>
            <a:r>
              <a:rPr sz="1997" spc="-5" dirty="0">
                <a:latin typeface="Times New Roman"/>
                <a:cs typeface="Times New Roman"/>
              </a:rPr>
              <a:t>megabyte </a:t>
            </a:r>
            <a:r>
              <a:rPr sz="1997" dirty="0">
                <a:latin typeface="Times New Roman"/>
                <a:cs typeface="Times New Roman"/>
              </a:rPr>
              <a:t>of </a:t>
            </a:r>
            <a:r>
              <a:rPr sz="1997" spc="-5" dirty="0">
                <a:latin typeface="Times New Roman"/>
                <a:cs typeface="Times New Roman"/>
              </a:rPr>
              <a:t>storage space </a:t>
            </a:r>
            <a:r>
              <a:rPr sz="1997" dirty="0">
                <a:latin typeface="Times New Roman"/>
                <a:cs typeface="Times New Roman"/>
              </a:rPr>
              <a:t>if the </a:t>
            </a:r>
            <a:r>
              <a:rPr sz="1997" spc="-9" dirty="0">
                <a:latin typeface="Times New Roman"/>
                <a:cs typeface="Times New Roman"/>
              </a:rPr>
              <a:t>image </a:t>
            </a:r>
            <a:r>
              <a:rPr sz="1997" dirty="0">
                <a:latin typeface="Times New Roman"/>
                <a:cs typeface="Times New Roman"/>
              </a:rPr>
              <a:t>is not </a:t>
            </a:r>
            <a:r>
              <a:rPr sz="1997" spc="5" dirty="0">
                <a:latin typeface="Times New Roman"/>
                <a:cs typeface="Times New Roman"/>
              </a:rPr>
              <a:t> </a:t>
            </a:r>
            <a:r>
              <a:rPr sz="1997" spc="-9" dirty="0">
                <a:latin typeface="Times New Roman"/>
                <a:cs typeface="Times New Roman"/>
              </a:rPr>
              <a:t>compressed.</a:t>
            </a:r>
            <a:endParaRPr sz="1997">
              <a:latin typeface="Times New Roman"/>
              <a:cs typeface="Times New Roman"/>
            </a:endParaRPr>
          </a:p>
          <a:p>
            <a:pPr marL="74919">
              <a:spcBef>
                <a:spcPts val="1080"/>
              </a:spcBef>
            </a:pPr>
            <a:r>
              <a:rPr sz="1997" spc="-5" dirty="0">
                <a:latin typeface="Times New Roman"/>
                <a:cs typeface="Times New Roman"/>
              </a:rPr>
              <a:t>Storage is</a:t>
            </a:r>
            <a:r>
              <a:rPr sz="1997" spc="-9" dirty="0">
                <a:latin typeface="Times New Roman"/>
                <a:cs typeface="Times New Roman"/>
              </a:rPr>
              <a:t> measured</a:t>
            </a:r>
            <a:r>
              <a:rPr sz="1997" spc="5" dirty="0">
                <a:latin typeface="Times New Roman"/>
                <a:cs typeface="Times New Roman"/>
              </a:rPr>
              <a:t> </a:t>
            </a:r>
            <a:r>
              <a:rPr sz="1997" spc="-5" dirty="0">
                <a:latin typeface="Times New Roman"/>
                <a:cs typeface="Times New Roman"/>
              </a:rPr>
              <a:t>in </a:t>
            </a:r>
            <a:r>
              <a:rPr sz="1997" dirty="0">
                <a:latin typeface="Times New Roman"/>
                <a:cs typeface="Times New Roman"/>
              </a:rPr>
              <a:t>bytes</a:t>
            </a:r>
            <a:r>
              <a:rPr sz="1997" spc="-9" dirty="0">
                <a:latin typeface="Times New Roman"/>
                <a:cs typeface="Times New Roman"/>
              </a:rPr>
              <a:t> </a:t>
            </a:r>
            <a:r>
              <a:rPr sz="1997" spc="-5" dirty="0">
                <a:latin typeface="Times New Roman"/>
                <a:cs typeface="Times New Roman"/>
              </a:rPr>
              <a:t>(eight</a:t>
            </a:r>
            <a:r>
              <a:rPr sz="1997" spc="5" dirty="0">
                <a:latin typeface="Times New Roman"/>
                <a:cs typeface="Times New Roman"/>
              </a:rPr>
              <a:t> </a:t>
            </a:r>
            <a:r>
              <a:rPr sz="1997" spc="-5" dirty="0">
                <a:latin typeface="Times New Roman"/>
                <a:cs typeface="Times New Roman"/>
              </a:rPr>
              <a:t>bits),</a:t>
            </a:r>
            <a:endParaRPr sz="1997">
              <a:latin typeface="Times New Roman"/>
              <a:cs typeface="Times New Roman"/>
            </a:endParaRPr>
          </a:p>
        </p:txBody>
      </p:sp>
      <p:sp>
        <p:nvSpPr>
          <p:cNvPr id="3" name="object 3"/>
          <p:cNvSpPr txBox="1"/>
          <p:nvPr/>
        </p:nvSpPr>
        <p:spPr>
          <a:xfrm>
            <a:off x="2000794" y="3044030"/>
            <a:ext cx="4963117"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HDDs, </a:t>
            </a:r>
            <a:r>
              <a:rPr sz="1997" spc="-9" dirty="0">
                <a:latin typeface="Times New Roman"/>
                <a:cs typeface="Times New Roman"/>
              </a:rPr>
              <a:t>DVDs,</a:t>
            </a:r>
            <a:r>
              <a:rPr sz="1997" dirty="0">
                <a:latin typeface="Times New Roman"/>
                <a:cs typeface="Times New Roman"/>
              </a:rPr>
              <a:t> </a:t>
            </a:r>
            <a:r>
              <a:rPr sz="1997" spc="-9" dirty="0">
                <a:latin typeface="Times New Roman"/>
                <a:cs typeface="Times New Roman"/>
              </a:rPr>
              <a:t>HD-DVDs,</a:t>
            </a:r>
            <a:r>
              <a:rPr sz="1997" dirty="0">
                <a:latin typeface="Times New Roman"/>
                <a:cs typeface="Times New Roman"/>
              </a:rPr>
              <a:t> </a:t>
            </a:r>
            <a:r>
              <a:rPr sz="1997" spc="-5" dirty="0">
                <a:latin typeface="Times New Roman"/>
                <a:cs typeface="Times New Roman"/>
              </a:rPr>
              <a:t>BDs, flash drives</a:t>
            </a:r>
            <a:r>
              <a:rPr sz="1997" spc="-14" dirty="0">
                <a:latin typeface="Times New Roman"/>
                <a:cs typeface="Times New Roman"/>
              </a:rPr>
              <a:t> </a:t>
            </a:r>
            <a:r>
              <a:rPr sz="1997" spc="-5" dirty="0">
                <a:latin typeface="Times New Roman"/>
                <a:cs typeface="Times New Roman"/>
              </a:rPr>
              <a:t>etc.</a:t>
            </a:r>
            <a:endParaRPr sz="1997">
              <a:latin typeface="Times New Roman"/>
              <a:cs typeface="Times New Roman"/>
            </a:endParaRPr>
          </a:p>
        </p:txBody>
      </p:sp>
      <p:sp>
        <p:nvSpPr>
          <p:cNvPr id="4" name="object 4"/>
          <p:cNvSpPr txBox="1"/>
          <p:nvPr/>
        </p:nvSpPr>
        <p:spPr>
          <a:xfrm>
            <a:off x="2064187" y="3491240"/>
            <a:ext cx="7777779"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Kbytes</a:t>
            </a:r>
            <a:r>
              <a:rPr sz="1997" dirty="0">
                <a:latin typeface="Times New Roman"/>
                <a:cs typeface="Times New Roman"/>
              </a:rPr>
              <a:t> (one</a:t>
            </a:r>
            <a:r>
              <a:rPr sz="1997" spc="-9" dirty="0">
                <a:latin typeface="Times New Roman"/>
                <a:cs typeface="Times New Roman"/>
              </a:rPr>
              <a:t> </a:t>
            </a:r>
            <a:r>
              <a:rPr sz="1997" spc="-5" dirty="0">
                <a:latin typeface="Times New Roman"/>
                <a:cs typeface="Times New Roman"/>
              </a:rPr>
              <a:t>thousand</a:t>
            </a:r>
            <a:r>
              <a:rPr sz="1997" spc="5" dirty="0">
                <a:latin typeface="Times New Roman"/>
                <a:cs typeface="Times New Roman"/>
              </a:rPr>
              <a:t> </a:t>
            </a:r>
            <a:r>
              <a:rPr sz="1997" dirty="0">
                <a:latin typeface="Times New Roman"/>
                <a:cs typeface="Times New Roman"/>
              </a:rPr>
              <a:t>bytes-</a:t>
            </a:r>
            <a:r>
              <a:rPr sz="1997" spc="-5" dirty="0">
                <a:latin typeface="Times New Roman"/>
                <a:cs typeface="Times New Roman"/>
              </a:rPr>
              <a:t> storage</a:t>
            </a:r>
            <a:r>
              <a:rPr sz="1997" dirty="0">
                <a:latin typeface="Times New Roman"/>
                <a:cs typeface="Times New Roman"/>
              </a:rPr>
              <a:t> </a:t>
            </a:r>
            <a:r>
              <a:rPr sz="1997" spc="-5" dirty="0">
                <a:latin typeface="Times New Roman"/>
                <a:cs typeface="Times New Roman"/>
              </a:rPr>
              <a:t>hardware</a:t>
            </a:r>
            <a:r>
              <a:rPr sz="1997" spc="-9" dirty="0">
                <a:latin typeface="Times New Roman"/>
                <a:cs typeface="Times New Roman"/>
              </a:rPr>
              <a:t> </a:t>
            </a:r>
            <a:r>
              <a:rPr sz="1997" spc="-5" dirty="0">
                <a:latin typeface="Times New Roman"/>
                <a:cs typeface="Times New Roman"/>
              </a:rPr>
              <a:t>size,</a:t>
            </a:r>
            <a:r>
              <a:rPr sz="1997" dirty="0">
                <a:latin typeface="Times New Roman"/>
                <a:cs typeface="Times New Roman"/>
              </a:rPr>
              <a:t> </a:t>
            </a:r>
            <a:r>
              <a:rPr sz="1997" spc="-5" dirty="0">
                <a:latin typeface="Times New Roman"/>
                <a:cs typeface="Times New Roman"/>
              </a:rPr>
              <a:t>data</a:t>
            </a:r>
            <a:r>
              <a:rPr sz="1997" dirty="0">
                <a:latin typeface="Times New Roman"/>
                <a:cs typeface="Times New Roman"/>
              </a:rPr>
              <a:t> </a:t>
            </a:r>
            <a:r>
              <a:rPr sz="1997" spc="-5" dirty="0">
                <a:latin typeface="Times New Roman"/>
                <a:cs typeface="Times New Roman"/>
              </a:rPr>
              <a:t>transfer</a:t>
            </a:r>
            <a:r>
              <a:rPr sz="1997" dirty="0">
                <a:latin typeface="Times New Roman"/>
                <a:cs typeface="Times New Roman"/>
              </a:rPr>
              <a:t> </a:t>
            </a:r>
            <a:r>
              <a:rPr sz="1997" spc="-5" dirty="0">
                <a:latin typeface="Times New Roman"/>
                <a:cs typeface="Times New Roman"/>
              </a:rPr>
              <a:t>rates,</a:t>
            </a:r>
            <a:r>
              <a:rPr sz="1997" dirty="0">
                <a:latin typeface="Times New Roman"/>
                <a:cs typeface="Times New Roman"/>
              </a:rPr>
              <a:t> </a:t>
            </a:r>
            <a:r>
              <a:rPr sz="1997" spc="-5" dirty="0">
                <a:latin typeface="Times New Roman"/>
                <a:cs typeface="Times New Roman"/>
              </a:rPr>
              <a:t>clock</a:t>
            </a:r>
            <a:endParaRPr sz="1997">
              <a:latin typeface="Times New Roman"/>
              <a:cs typeface="Times New Roman"/>
            </a:endParaRPr>
          </a:p>
        </p:txBody>
      </p:sp>
      <p:sp>
        <p:nvSpPr>
          <p:cNvPr id="5" name="object 5"/>
          <p:cNvSpPr txBox="1"/>
          <p:nvPr/>
        </p:nvSpPr>
        <p:spPr>
          <a:xfrm>
            <a:off x="2037678" y="3631858"/>
            <a:ext cx="8197327" cy="2937158"/>
          </a:xfrm>
          <a:prstGeom prst="rect">
            <a:avLst/>
          </a:prstGeom>
        </p:spPr>
        <p:txBody>
          <a:bodyPr vert="horz" wrap="square" lIns="0" tIns="153296" rIns="0" bIns="0" rtlCol="0">
            <a:spAutoFit/>
          </a:bodyPr>
          <a:lstStyle/>
          <a:p>
            <a:pPr marL="38036" indent="239740">
              <a:spcBef>
                <a:spcPts val="1207"/>
              </a:spcBef>
              <a:tabLst>
                <a:tab pos="3480257" algn="l"/>
              </a:tabLst>
            </a:pPr>
            <a:r>
              <a:rPr sz="1997" spc="-5" dirty="0">
                <a:latin typeface="Times New Roman"/>
                <a:cs typeface="Times New Roman"/>
              </a:rPr>
              <a:t>speeds,</a:t>
            </a:r>
            <a:r>
              <a:rPr sz="1997" spc="14" dirty="0">
                <a:latin typeface="Times New Roman"/>
                <a:cs typeface="Times New Roman"/>
              </a:rPr>
              <a:t> </a:t>
            </a:r>
            <a:r>
              <a:rPr sz="1997" spc="-5" dirty="0">
                <a:latin typeface="Times New Roman"/>
                <a:cs typeface="Times New Roman"/>
              </a:rPr>
              <a:t>operations</a:t>
            </a:r>
            <a:r>
              <a:rPr sz="1997" spc="9" dirty="0">
                <a:latin typeface="Times New Roman"/>
                <a:cs typeface="Times New Roman"/>
              </a:rPr>
              <a:t> </a:t>
            </a:r>
            <a:r>
              <a:rPr sz="1997" spc="-5" dirty="0">
                <a:latin typeface="Times New Roman"/>
                <a:cs typeface="Times New Roman"/>
              </a:rPr>
              <a:t>per</a:t>
            </a:r>
            <a:r>
              <a:rPr sz="1997" spc="18" dirty="0">
                <a:latin typeface="Times New Roman"/>
                <a:cs typeface="Times New Roman"/>
              </a:rPr>
              <a:t> </a:t>
            </a:r>
            <a:r>
              <a:rPr sz="1997" spc="-5" dirty="0">
                <a:latin typeface="Times New Roman"/>
                <a:cs typeface="Times New Roman"/>
              </a:rPr>
              <a:t>second,	(For</a:t>
            </a:r>
            <a:r>
              <a:rPr sz="1997" spc="-14" dirty="0">
                <a:latin typeface="Times New Roman"/>
                <a:cs typeface="Times New Roman"/>
              </a:rPr>
              <a:t> </a:t>
            </a:r>
            <a:r>
              <a:rPr sz="1997" spc="-5" dirty="0">
                <a:latin typeface="Times New Roman"/>
                <a:cs typeface="Times New Roman"/>
              </a:rPr>
              <a:t>RAM </a:t>
            </a:r>
            <a:r>
              <a:rPr sz="1997" dirty="0">
                <a:latin typeface="Times New Roman"/>
                <a:cs typeface="Times New Roman"/>
              </a:rPr>
              <a:t>, </a:t>
            </a:r>
            <a:r>
              <a:rPr sz="1997" spc="-5" dirty="0">
                <a:latin typeface="Times New Roman"/>
                <a:cs typeface="Times New Roman"/>
              </a:rPr>
              <a:t>OS</a:t>
            </a:r>
            <a:r>
              <a:rPr sz="1997" spc="-9" dirty="0">
                <a:latin typeface="Times New Roman"/>
                <a:cs typeface="Times New Roman"/>
              </a:rPr>
              <a:t> </a:t>
            </a:r>
            <a:r>
              <a:rPr sz="1997" dirty="0">
                <a:latin typeface="Times New Roman"/>
                <a:cs typeface="Times New Roman"/>
              </a:rPr>
              <a:t>,1</a:t>
            </a:r>
            <a:r>
              <a:rPr sz="1997" spc="-5" dirty="0">
                <a:latin typeface="Times New Roman"/>
                <a:cs typeface="Times New Roman"/>
              </a:rPr>
              <a:t> KB=1024 </a:t>
            </a:r>
            <a:r>
              <a:rPr sz="1997" dirty="0">
                <a:latin typeface="Times New Roman"/>
                <a:cs typeface="Times New Roman"/>
              </a:rPr>
              <a:t>bytes</a:t>
            </a:r>
            <a:r>
              <a:rPr sz="1997" spc="-14" dirty="0">
                <a:latin typeface="Times New Roman"/>
                <a:cs typeface="Times New Roman"/>
              </a:rPr>
              <a:t> </a:t>
            </a:r>
            <a:r>
              <a:rPr sz="1997" spc="5" dirty="0">
                <a:latin typeface="Times New Roman"/>
                <a:cs typeface="Times New Roman"/>
              </a:rPr>
              <a:t>=2</a:t>
            </a:r>
            <a:r>
              <a:rPr sz="1702" spc="6" baseline="33333" dirty="0">
                <a:latin typeface="Times New Roman"/>
                <a:cs typeface="Times New Roman"/>
              </a:rPr>
              <a:t>10</a:t>
            </a:r>
            <a:r>
              <a:rPr sz="1997" spc="5" dirty="0">
                <a:latin typeface="Times New Roman"/>
                <a:cs typeface="Times New Roman"/>
              </a:rPr>
              <a:t>)),</a:t>
            </a:r>
            <a:endParaRPr sz="1997">
              <a:latin typeface="Times New Roman"/>
              <a:cs typeface="Times New Roman"/>
            </a:endParaRPr>
          </a:p>
          <a:p>
            <a:pPr marL="277775" marR="476597" indent="-239740">
              <a:lnSpc>
                <a:spcPts val="2233"/>
              </a:lnSpc>
              <a:spcBef>
                <a:spcPts val="1325"/>
              </a:spcBef>
              <a:tabLst>
                <a:tab pos="2920096" algn="l"/>
              </a:tabLst>
            </a:pPr>
            <a:r>
              <a:rPr sz="1997" spc="-5" dirty="0">
                <a:latin typeface="Times New Roman"/>
                <a:cs typeface="Times New Roman"/>
              </a:rPr>
              <a:t>Mbytes</a:t>
            </a:r>
            <a:r>
              <a:rPr sz="1997" spc="9" dirty="0">
                <a:latin typeface="Times New Roman"/>
                <a:cs typeface="Times New Roman"/>
              </a:rPr>
              <a:t> </a:t>
            </a:r>
            <a:r>
              <a:rPr sz="1997" dirty="0">
                <a:latin typeface="Times New Roman"/>
                <a:cs typeface="Times New Roman"/>
              </a:rPr>
              <a:t>(one </a:t>
            </a:r>
            <a:r>
              <a:rPr sz="1997" spc="-5" dirty="0">
                <a:latin typeface="Times New Roman"/>
                <a:cs typeface="Times New Roman"/>
              </a:rPr>
              <a:t>million</a:t>
            </a:r>
            <a:r>
              <a:rPr sz="1997" spc="9" dirty="0">
                <a:latin typeface="Times New Roman"/>
                <a:cs typeface="Times New Roman"/>
              </a:rPr>
              <a:t> </a:t>
            </a:r>
            <a:r>
              <a:rPr sz="1997" spc="-5" dirty="0">
                <a:latin typeface="Times New Roman"/>
                <a:cs typeface="Times New Roman"/>
              </a:rPr>
              <a:t>bytes-	storage hardware size, data transfer rates, clock </a:t>
            </a:r>
            <a:r>
              <a:rPr sz="1997" spc="-486" dirty="0">
                <a:latin typeface="Times New Roman"/>
                <a:cs typeface="Times New Roman"/>
              </a:rPr>
              <a:t> </a:t>
            </a:r>
            <a:r>
              <a:rPr sz="1997" spc="-5" dirty="0">
                <a:latin typeface="Times New Roman"/>
                <a:cs typeface="Times New Roman"/>
              </a:rPr>
              <a:t>speeds,</a:t>
            </a:r>
            <a:r>
              <a:rPr sz="1997" spc="5" dirty="0">
                <a:latin typeface="Times New Roman"/>
                <a:cs typeface="Times New Roman"/>
              </a:rPr>
              <a:t> </a:t>
            </a:r>
            <a:r>
              <a:rPr sz="1997" spc="-5" dirty="0">
                <a:latin typeface="Times New Roman"/>
                <a:cs typeface="Times New Roman"/>
              </a:rPr>
              <a:t>operations</a:t>
            </a:r>
            <a:r>
              <a:rPr sz="1997" dirty="0">
                <a:latin typeface="Times New Roman"/>
                <a:cs typeface="Times New Roman"/>
              </a:rPr>
              <a:t> </a:t>
            </a:r>
            <a:r>
              <a:rPr sz="1997" spc="-5" dirty="0">
                <a:latin typeface="Times New Roman"/>
                <a:cs typeface="Times New Roman"/>
              </a:rPr>
              <a:t>per</a:t>
            </a:r>
            <a:r>
              <a:rPr sz="1997" spc="5" dirty="0">
                <a:latin typeface="Times New Roman"/>
                <a:cs typeface="Times New Roman"/>
              </a:rPr>
              <a:t> </a:t>
            </a:r>
            <a:r>
              <a:rPr sz="1997" spc="-5" dirty="0">
                <a:latin typeface="Times New Roman"/>
                <a:cs typeface="Times New Roman"/>
              </a:rPr>
              <a:t>second,</a:t>
            </a:r>
            <a:r>
              <a:rPr sz="1997" spc="9" dirty="0">
                <a:latin typeface="Times New Roman"/>
                <a:cs typeface="Times New Roman"/>
              </a:rPr>
              <a:t> </a:t>
            </a:r>
            <a:r>
              <a:rPr sz="1997" spc="-5" dirty="0">
                <a:latin typeface="Times New Roman"/>
                <a:cs typeface="Times New Roman"/>
              </a:rPr>
              <a:t>(For RAM,</a:t>
            </a:r>
            <a:r>
              <a:rPr sz="1997" dirty="0">
                <a:latin typeface="Times New Roman"/>
                <a:cs typeface="Times New Roman"/>
              </a:rPr>
              <a:t> </a:t>
            </a:r>
            <a:r>
              <a:rPr sz="1997" spc="-5" dirty="0">
                <a:latin typeface="Times New Roman"/>
                <a:cs typeface="Times New Roman"/>
              </a:rPr>
              <a:t>OS,</a:t>
            </a:r>
            <a:r>
              <a:rPr sz="1997" dirty="0">
                <a:latin typeface="Times New Roman"/>
                <a:cs typeface="Times New Roman"/>
              </a:rPr>
              <a:t> 1024 </a:t>
            </a:r>
            <a:r>
              <a:rPr sz="1997" spc="-5" dirty="0">
                <a:latin typeface="Times New Roman"/>
                <a:cs typeface="Times New Roman"/>
              </a:rPr>
              <a:t>Kbytes </a:t>
            </a:r>
            <a:r>
              <a:rPr sz="1997" dirty="0">
                <a:latin typeface="Times New Roman"/>
                <a:cs typeface="Times New Roman"/>
              </a:rPr>
              <a:t>=</a:t>
            </a:r>
            <a:r>
              <a:rPr sz="1997" spc="-5" dirty="0">
                <a:latin typeface="Times New Roman"/>
                <a:cs typeface="Times New Roman"/>
              </a:rPr>
              <a:t> </a:t>
            </a:r>
            <a:r>
              <a:rPr sz="1997" spc="9" dirty="0">
                <a:latin typeface="Times New Roman"/>
                <a:cs typeface="Times New Roman"/>
              </a:rPr>
              <a:t>2</a:t>
            </a:r>
            <a:r>
              <a:rPr sz="1702" spc="14" baseline="33333" dirty="0">
                <a:latin typeface="Times New Roman"/>
                <a:cs typeface="Times New Roman"/>
              </a:rPr>
              <a:t>20</a:t>
            </a:r>
            <a:r>
              <a:rPr sz="1997" spc="9" dirty="0">
                <a:latin typeface="Times New Roman"/>
                <a:cs typeface="Times New Roman"/>
              </a:rPr>
              <a:t>))</a:t>
            </a:r>
            <a:endParaRPr sz="1997">
              <a:latin typeface="Times New Roman"/>
              <a:cs typeface="Times New Roman"/>
            </a:endParaRPr>
          </a:p>
          <a:p>
            <a:pPr marL="277775" marR="492734" indent="-239740">
              <a:lnSpc>
                <a:spcPts val="2224"/>
              </a:lnSpc>
              <a:spcBef>
                <a:spcPts val="1289"/>
              </a:spcBef>
              <a:tabLst>
                <a:tab pos="5533025" algn="l"/>
              </a:tabLst>
            </a:pPr>
            <a:r>
              <a:rPr sz="1997" spc="-5" dirty="0">
                <a:latin typeface="Times New Roman"/>
                <a:cs typeface="Times New Roman"/>
              </a:rPr>
              <a:t>Gbytes</a:t>
            </a:r>
            <a:r>
              <a:rPr sz="1997" dirty="0">
                <a:latin typeface="Times New Roman"/>
                <a:cs typeface="Times New Roman"/>
              </a:rPr>
              <a:t> </a:t>
            </a:r>
            <a:r>
              <a:rPr sz="1997" spc="-9" dirty="0">
                <a:latin typeface="Times New Roman"/>
                <a:cs typeface="Times New Roman"/>
              </a:rPr>
              <a:t>(meaning</a:t>
            </a:r>
            <a:r>
              <a:rPr sz="1997" spc="5" dirty="0">
                <a:latin typeface="Times New Roman"/>
                <a:cs typeface="Times New Roman"/>
              </a:rPr>
              <a:t> </a:t>
            </a:r>
            <a:r>
              <a:rPr sz="1997" spc="-5" dirty="0">
                <a:latin typeface="Times New Roman"/>
                <a:cs typeface="Times New Roman"/>
              </a:rPr>
              <a:t>giga,</a:t>
            </a:r>
            <a:r>
              <a:rPr sz="1997" spc="9" dirty="0">
                <a:latin typeface="Times New Roman"/>
                <a:cs typeface="Times New Roman"/>
              </a:rPr>
              <a:t> </a:t>
            </a:r>
            <a:r>
              <a:rPr sz="1997" dirty="0">
                <a:latin typeface="Times New Roman"/>
                <a:cs typeface="Times New Roman"/>
              </a:rPr>
              <a:t>or</a:t>
            </a:r>
            <a:r>
              <a:rPr sz="1997" spc="9" dirty="0">
                <a:latin typeface="Times New Roman"/>
                <a:cs typeface="Times New Roman"/>
              </a:rPr>
              <a:t> </a:t>
            </a:r>
            <a:r>
              <a:rPr sz="1997" dirty="0">
                <a:latin typeface="Times New Roman"/>
                <a:cs typeface="Times New Roman"/>
              </a:rPr>
              <a:t>one</a:t>
            </a:r>
            <a:r>
              <a:rPr sz="1997" spc="5" dirty="0">
                <a:latin typeface="Times New Roman"/>
                <a:cs typeface="Times New Roman"/>
              </a:rPr>
              <a:t> </a:t>
            </a:r>
            <a:r>
              <a:rPr sz="1997" spc="-5" dirty="0">
                <a:latin typeface="Times New Roman"/>
                <a:cs typeface="Times New Roman"/>
              </a:rPr>
              <a:t>billion,</a:t>
            </a:r>
            <a:r>
              <a:rPr sz="1997" spc="5" dirty="0">
                <a:latin typeface="Times New Roman"/>
                <a:cs typeface="Times New Roman"/>
              </a:rPr>
              <a:t> </a:t>
            </a:r>
            <a:r>
              <a:rPr sz="1997" dirty="0">
                <a:latin typeface="Times New Roman"/>
                <a:cs typeface="Times New Roman"/>
              </a:rPr>
              <a:t>bytes</a:t>
            </a:r>
            <a:r>
              <a:rPr sz="1997" spc="-5" dirty="0">
                <a:latin typeface="Times New Roman"/>
                <a:cs typeface="Times New Roman"/>
              </a:rPr>
              <a:t> </a:t>
            </a:r>
            <a:r>
              <a:rPr sz="1997" dirty="0">
                <a:latin typeface="Times New Roman"/>
                <a:cs typeface="Times New Roman"/>
              </a:rPr>
              <a:t>-</a:t>
            </a:r>
            <a:r>
              <a:rPr sz="1997" spc="-5" dirty="0">
                <a:latin typeface="Times New Roman"/>
                <a:cs typeface="Times New Roman"/>
              </a:rPr>
              <a:t> storage hardware</a:t>
            </a:r>
            <a:r>
              <a:rPr sz="1997" spc="5" dirty="0">
                <a:latin typeface="Times New Roman"/>
                <a:cs typeface="Times New Roman"/>
              </a:rPr>
              <a:t> </a:t>
            </a:r>
            <a:r>
              <a:rPr sz="1997" spc="-9" dirty="0">
                <a:latin typeface="Times New Roman"/>
                <a:cs typeface="Times New Roman"/>
              </a:rPr>
              <a:t>size,</a:t>
            </a:r>
            <a:r>
              <a:rPr sz="1997" spc="9" dirty="0">
                <a:latin typeface="Times New Roman"/>
                <a:cs typeface="Times New Roman"/>
              </a:rPr>
              <a:t> </a:t>
            </a:r>
            <a:r>
              <a:rPr sz="1997" spc="-5" dirty="0">
                <a:latin typeface="Times New Roman"/>
                <a:cs typeface="Times New Roman"/>
              </a:rPr>
              <a:t>data </a:t>
            </a:r>
            <a:r>
              <a:rPr sz="1997" dirty="0">
                <a:latin typeface="Times New Roman"/>
                <a:cs typeface="Times New Roman"/>
              </a:rPr>
              <a:t> </a:t>
            </a:r>
            <a:r>
              <a:rPr sz="1997" spc="-5" dirty="0">
                <a:latin typeface="Times New Roman"/>
                <a:cs typeface="Times New Roman"/>
              </a:rPr>
              <a:t>transfer</a:t>
            </a:r>
            <a:r>
              <a:rPr sz="1997" spc="9" dirty="0">
                <a:latin typeface="Times New Roman"/>
                <a:cs typeface="Times New Roman"/>
              </a:rPr>
              <a:t> </a:t>
            </a:r>
            <a:r>
              <a:rPr sz="1997" spc="-5" dirty="0">
                <a:latin typeface="Times New Roman"/>
                <a:cs typeface="Times New Roman"/>
              </a:rPr>
              <a:t>rates,</a:t>
            </a:r>
            <a:r>
              <a:rPr sz="1997" spc="9" dirty="0">
                <a:latin typeface="Times New Roman"/>
                <a:cs typeface="Times New Roman"/>
              </a:rPr>
              <a:t> </a:t>
            </a:r>
            <a:r>
              <a:rPr sz="1997" spc="-5" dirty="0">
                <a:latin typeface="Times New Roman"/>
                <a:cs typeface="Times New Roman"/>
              </a:rPr>
              <a:t>clock</a:t>
            </a:r>
            <a:r>
              <a:rPr sz="1997" spc="9" dirty="0">
                <a:latin typeface="Times New Roman"/>
                <a:cs typeface="Times New Roman"/>
              </a:rPr>
              <a:t> </a:t>
            </a:r>
            <a:r>
              <a:rPr sz="1997" spc="-5" dirty="0">
                <a:latin typeface="Times New Roman"/>
                <a:cs typeface="Times New Roman"/>
              </a:rPr>
              <a:t>speeds,</a:t>
            </a:r>
            <a:r>
              <a:rPr sz="1997" spc="14" dirty="0">
                <a:latin typeface="Times New Roman"/>
                <a:cs typeface="Times New Roman"/>
              </a:rPr>
              <a:t> </a:t>
            </a:r>
            <a:r>
              <a:rPr sz="1997" spc="-5" dirty="0">
                <a:latin typeface="Times New Roman"/>
                <a:cs typeface="Times New Roman"/>
              </a:rPr>
              <a:t>operations</a:t>
            </a:r>
            <a:r>
              <a:rPr sz="1997" spc="5" dirty="0">
                <a:latin typeface="Times New Roman"/>
                <a:cs typeface="Times New Roman"/>
              </a:rPr>
              <a:t> </a:t>
            </a:r>
            <a:r>
              <a:rPr sz="1997" spc="-5" dirty="0">
                <a:latin typeface="Times New Roman"/>
                <a:cs typeface="Times New Roman"/>
              </a:rPr>
              <a:t>per</a:t>
            </a:r>
            <a:r>
              <a:rPr sz="1997" spc="14" dirty="0">
                <a:latin typeface="Times New Roman"/>
                <a:cs typeface="Times New Roman"/>
              </a:rPr>
              <a:t> </a:t>
            </a:r>
            <a:r>
              <a:rPr sz="1997" spc="-5" dirty="0">
                <a:latin typeface="Times New Roman"/>
                <a:cs typeface="Times New Roman"/>
              </a:rPr>
              <a:t>second,	(For</a:t>
            </a:r>
            <a:r>
              <a:rPr sz="1997" spc="-18" dirty="0">
                <a:latin typeface="Times New Roman"/>
                <a:cs typeface="Times New Roman"/>
              </a:rPr>
              <a:t> </a:t>
            </a:r>
            <a:r>
              <a:rPr sz="1997" spc="-5" dirty="0">
                <a:latin typeface="Times New Roman"/>
                <a:cs typeface="Times New Roman"/>
              </a:rPr>
              <a:t>RAM,</a:t>
            </a:r>
            <a:r>
              <a:rPr sz="1997" spc="-18" dirty="0">
                <a:latin typeface="Times New Roman"/>
                <a:cs typeface="Times New Roman"/>
              </a:rPr>
              <a:t> </a:t>
            </a:r>
            <a:r>
              <a:rPr sz="1997" spc="-5" dirty="0">
                <a:latin typeface="Times New Roman"/>
                <a:cs typeface="Times New Roman"/>
              </a:rPr>
              <a:t>OS,</a:t>
            </a:r>
            <a:r>
              <a:rPr sz="1997" spc="-23" dirty="0">
                <a:latin typeface="Times New Roman"/>
                <a:cs typeface="Times New Roman"/>
              </a:rPr>
              <a:t> </a:t>
            </a:r>
            <a:r>
              <a:rPr sz="1997" dirty="0">
                <a:latin typeface="Times New Roman"/>
                <a:cs typeface="Times New Roman"/>
              </a:rPr>
              <a:t>1024 </a:t>
            </a:r>
            <a:r>
              <a:rPr sz="1997" spc="-486" dirty="0">
                <a:latin typeface="Times New Roman"/>
                <a:cs typeface="Times New Roman"/>
              </a:rPr>
              <a:t> </a:t>
            </a:r>
            <a:r>
              <a:rPr sz="1997" spc="-5" dirty="0">
                <a:latin typeface="Times New Roman"/>
                <a:cs typeface="Times New Roman"/>
              </a:rPr>
              <a:t>MegaBytes </a:t>
            </a:r>
            <a:r>
              <a:rPr sz="1997" dirty="0">
                <a:latin typeface="Times New Roman"/>
                <a:cs typeface="Times New Roman"/>
              </a:rPr>
              <a:t>=2</a:t>
            </a:r>
            <a:r>
              <a:rPr sz="1702" baseline="31111" dirty="0">
                <a:latin typeface="Times New Roman"/>
                <a:cs typeface="Times New Roman"/>
              </a:rPr>
              <a:t>30</a:t>
            </a:r>
            <a:r>
              <a:rPr sz="1702" spc="326" baseline="31111" dirty="0">
                <a:latin typeface="Times New Roman"/>
                <a:cs typeface="Times New Roman"/>
              </a:rPr>
              <a:t> </a:t>
            </a:r>
            <a:r>
              <a:rPr sz="1997" dirty="0">
                <a:latin typeface="Times New Roman"/>
                <a:cs typeface="Times New Roman"/>
              </a:rPr>
              <a:t>))</a:t>
            </a:r>
            <a:endParaRPr sz="1997">
              <a:latin typeface="Times New Roman"/>
              <a:cs typeface="Times New Roman"/>
            </a:endParaRPr>
          </a:p>
          <a:p>
            <a:pPr marL="277775" marR="27662" indent="-243198">
              <a:lnSpc>
                <a:spcPts val="2224"/>
              </a:lnSpc>
              <a:spcBef>
                <a:spcPts val="1298"/>
              </a:spcBef>
              <a:tabLst>
                <a:tab pos="4697395" algn="l"/>
              </a:tabLst>
            </a:pPr>
            <a:r>
              <a:rPr sz="1997" dirty="0">
                <a:latin typeface="Times New Roman"/>
                <a:cs typeface="Times New Roman"/>
              </a:rPr>
              <a:t>Tbytes</a:t>
            </a:r>
            <a:r>
              <a:rPr sz="1997" spc="-9" dirty="0">
                <a:latin typeface="Times New Roman"/>
                <a:cs typeface="Times New Roman"/>
              </a:rPr>
              <a:t> </a:t>
            </a:r>
            <a:r>
              <a:rPr sz="1997" spc="-5" dirty="0">
                <a:latin typeface="Times New Roman"/>
                <a:cs typeface="Times New Roman"/>
              </a:rPr>
              <a:t>(meaning</a:t>
            </a:r>
            <a:r>
              <a:rPr sz="1997" dirty="0">
                <a:latin typeface="Times New Roman"/>
                <a:cs typeface="Times New Roman"/>
              </a:rPr>
              <a:t> </a:t>
            </a:r>
            <a:r>
              <a:rPr sz="1997" spc="-5" dirty="0">
                <a:latin typeface="Times New Roman"/>
                <a:cs typeface="Times New Roman"/>
              </a:rPr>
              <a:t>tera,</a:t>
            </a:r>
            <a:r>
              <a:rPr sz="1997" spc="5" dirty="0">
                <a:latin typeface="Times New Roman"/>
                <a:cs typeface="Times New Roman"/>
              </a:rPr>
              <a:t> </a:t>
            </a:r>
            <a:r>
              <a:rPr sz="1997" dirty="0">
                <a:latin typeface="Times New Roman"/>
                <a:cs typeface="Times New Roman"/>
              </a:rPr>
              <a:t>or</a:t>
            </a:r>
            <a:r>
              <a:rPr sz="1997" spc="-5" dirty="0">
                <a:latin typeface="Times New Roman"/>
                <a:cs typeface="Times New Roman"/>
              </a:rPr>
              <a:t> </a:t>
            </a:r>
            <a:r>
              <a:rPr sz="1997" dirty="0">
                <a:latin typeface="Times New Roman"/>
                <a:cs typeface="Times New Roman"/>
              </a:rPr>
              <a:t>one </a:t>
            </a:r>
            <a:r>
              <a:rPr sz="1997" spc="-5" dirty="0">
                <a:latin typeface="Times New Roman"/>
                <a:cs typeface="Times New Roman"/>
              </a:rPr>
              <a:t>trillion,</a:t>
            </a:r>
            <a:r>
              <a:rPr sz="1997" spc="5" dirty="0">
                <a:latin typeface="Times New Roman"/>
                <a:cs typeface="Times New Roman"/>
              </a:rPr>
              <a:t> </a:t>
            </a:r>
            <a:r>
              <a:rPr sz="1997" dirty="0">
                <a:latin typeface="Times New Roman"/>
                <a:cs typeface="Times New Roman"/>
              </a:rPr>
              <a:t>bytes -</a:t>
            </a:r>
            <a:r>
              <a:rPr sz="1997" spc="-5" dirty="0">
                <a:latin typeface="Times New Roman"/>
                <a:cs typeface="Times New Roman"/>
              </a:rPr>
              <a:t> storage</a:t>
            </a:r>
            <a:r>
              <a:rPr sz="1997" spc="-9" dirty="0">
                <a:latin typeface="Times New Roman"/>
                <a:cs typeface="Times New Roman"/>
              </a:rPr>
              <a:t> </a:t>
            </a:r>
            <a:r>
              <a:rPr sz="1997" spc="-5" dirty="0">
                <a:latin typeface="Times New Roman"/>
                <a:cs typeface="Times New Roman"/>
              </a:rPr>
              <a:t>hardware</a:t>
            </a:r>
            <a:r>
              <a:rPr sz="1997" dirty="0">
                <a:latin typeface="Times New Roman"/>
                <a:cs typeface="Times New Roman"/>
              </a:rPr>
              <a:t> </a:t>
            </a:r>
            <a:r>
              <a:rPr sz="1997" spc="-9" dirty="0">
                <a:latin typeface="Times New Roman"/>
                <a:cs typeface="Times New Roman"/>
              </a:rPr>
              <a:t>size,</a:t>
            </a:r>
            <a:r>
              <a:rPr sz="1997" spc="5" dirty="0">
                <a:latin typeface="Times New Roman"/>
                <a:cs typeface="Times New Roman"/>
              </a:rPr>
              <a:t> </a:t>
            </a:r>
            <a:r>
              <a:rPr sz="1997" dirty="0">
                <a:latin typeface="Times New Roman"/>
                <a:cs typeface="Times New Roman"/>
              </a:rPr>
              <a:t>data</a:t>
            </a:r>
            <a:r>
              <a:rPr sz="1997" spc="-9" dirty="0">
                <a:latin typeface="Times New Roman"/>
                <a:cs typeface="Times New Roman"/>
              </a:rPr>
              <a:t> </a:t>
            </a:r>
            <a:r>
              <a:rPr sz="1997" spc="-5" dirty="0">
                <a:latin typeface="Times New Roman"/>
                <a:cs typeface="Times New Roman"/>
              </a:rPr>
              <a:t>transfer </a:t>
            </a:r>
            <a:r>
              <a:rPr sz="1997" spc="-486" dirty="0">
                <a:latin typeface="Times New Roman"/>
                <a:cs typeface="Times New Roman"/>
              </a:rPr>
              <a:t> </a:t>
            </a:r>
            <a:r>
              <a:rPr sz="1997" spc="-5" dirty="0">
                <a:latin typeface="Times New Roman"/>
                <a:cs typeface="Times New Roman"/>
              </a:rPr>
              <a:t>rates,</a:t>
            </a:r>
            <a:r>
              <a:rPr sz="1997" spc="9" dirty="0">
                <a:latin typeface="Times New Roman"/>
                <a:cs typeface="Times New Roman"/>
              </a:rPr>
              <a:t> </a:t>
            </a:r>
            <a:r>
              <a:rPr sz="1997" spc="-5" dirty="0">
                <a:latin typeface="Times New Roman"/>
                <a:cs typeface="Times New Roman"/>
              </a:rPr>
              <a:t>clock</a:t>
            </a:r>
            <a:r>
              <a:rPr sz="1997" spc="14" dirty="0">
                <a:latin typeface="Times New Roman"/>
                <a:cs typeface="Times New Roman"/>
              </a:rPr>
              <a:t> </a:t>
            </a:r>
            <a:r>
              <a:rPr sz="1997" spc="-5" dirty="0">
                <a:latin typeface="Times New Roman"/>
                <a:cs typeface="Times New Roman"/>
              </a:rPr>
              <a:t>speeds,</a:t>
            </a:r>
            <a:r>
              <a:rPr sz="1997" spc="14" dirty="0">
                <a:latin typeface="Times New Roman"/>
                <a:cs typeface="Times New Roman"/>
              </a:rPr>
              <a:t> </a:t>
            </a:r>
            <a:r>
              <a:rPr sz="1997" spc="-5" dirty="0">
                <a:latin typeface="Times New Roman"/>
                <a:cs typeface="Times New Roman"/>
              </a:rPr>
              <a:t>operations</a:t>
            </a:r>
            <a:r>
              <a:rPr sz="1997" spc="9" dirty="0">
                <a:latin typeface="Times New Roman"/>
                <a:cs typeface="Times New Roman"/>
              </a:rPr>
              <a:t> </a:t>
            </a:r>
            <a:r>
              <a:rPr sz="1997" spc="-5" dirty="0">
                <a:latin typeface="Times New Roman"/>
                <a:cs typeface="Times New Roman"/>
              </a:rPr>
              <a:t>per</a:t>
            </a:r>
            <a:r>
              <a:rPr sz="1997" spc="14" dirty="0">
                <a:latin typeface="Times New Roman"/>
                <a:cs typeface="Times New Roman"/>
              </a:rPr>
              <a:t> </a:t>
            </a:r>
            <a:r>
              <a:rPr sz="1997" spc="-5" dirty="0">
                <a:latin typeface="Times New Roman"/>
                <a:cs typeface="Times New Roman"/>
              </a:rPr>
              <a:t>second,	(For RAM, OS,</a:t>
            </a:r>
            <a:r>
              <a:rPr sz="1997" dirty="0">
                <a:latin typeface="Times New Roman"/>
                <a:cs typeface="Times New Roman"/>
              </a:rPr>
              <a:t> 1024</a:t>
            </a:r>
            <a:endParaRPr sz="1997">
              <a:latin typeface="Times New Roman"/>
              <a:cs typeface="Times New Roman"/>
            </a:endParaRPr>
          </a:p>
        </p:txBody>
      </p:sp>
      <p:sp>
        <p:nvSpPr>
          <p:cNvPr id="6" name="object 6"/>
          <p:cNvSpPr txBox="1"/>
          <p:nvPr/>
        </p:nvSpPr>
        <p:spPr>
          <a:xfrm>
            <a:off x="2280879" y="6526050"/>
            <a:ext cx="1478216" cy="318967"/>
          </a:xfrm>
          <a:prstGeom prst="rect">
            <a:avLst/>
          </a:prstGeom>
        </p:spPr>
        <p:txBody>
          <a:bodyPr vert="horz" wrap="square" lIns="0" tIns="11526" rIns="0" bIns="0" rtlCol="0">
            <a:spAutoFit/>
          </a:bodyPr>
          <a:lstStyle/>
          <a:p>
            <a:pPr marL="34578">
              <a:spcBef>
                <a:spcPts val="91"/>
              </a:spcBef>
            </a:pPr>
            <a:r>
              <a:rPr sz="1997" spc="-5" dirty="0">
                <a:latin typeface="Times New Roman"/>
                <a:cs typeface="Times New Roman"/>
              </a:rPr>
              <a:t>GBytes=2</a:t>
            </a:r>
            <a:r>
              <a:rPr sz="1702" spc="-6" baseline="31111" dirty="0">
                <a:latin typeface="Times New Roman"/>
                <a:cs typeface="Times New Roman"/>
              </a:rPr>
              <a:t>40</a:t>
            </a:r>
            <a:r>
              <a:rPr sz="1997" spc="-5" dirty="0">
                <a:latin typeface="Times New Roman"/>
                <a:cs typeface="Times New Roman"/>
              </a:rPr>
              <a:t>)).</a:t>
            </a:r>
            <a:endParaRPr sz="1997">
              <a:latin typeface="Times New Roman"/>
              <a:cs typeface="Times New Roman"/>
            </a:endParaRPr>
          </a:p>
        </p:txBody>
      </p:sp>
      <p:sp>
        <p:nvSpPr>
          <p:cNvPr id="7" name="object 7"/>
          <p:cNvSpPr txBox="1">
            <a:spLocks noGrp="1"/>
          </p:cNvSpPr>
          <p:nvPr>
            <p:ph type="title"/>
          </p:nvPr>
        </p:nvSpPr>
        <p:spPr>
          <a:xfrm>
            <a:off x="2529839" y="11756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9" name="Slide Number Placeholder 8">
            <a:extLst>
              <a:ext uri="{FF2B5EF4-FFF2-40B4-BE49-F238E27FC236}">
                <a16:creationId xmlns:a16="http://schemas.microsoft.com/office/drawing/2014/main" id="{A882B40C-4091-7B73-F55F-43C3092B80F1}"/>
              </a:ext>
            </a:extLst>
          </p:cNvPr>
          <p:cNvSpPr>
            <a:spLocks noGrp="1"/>
          </p:cNvSpPr>
          <p:nvPr>
            <p:ph type="sldNum" sz="quarter" idx="12"/>
          </p:nvPr>
        </p:nvSpPr>
        <p:spPr/>
        <p:txBody>
          <a:bodyPr/>
          <a:lstStyle/>
          <a:p>
            <a:pPr marL="38100"/>
            <a:fld id="{81D60167-4931-47E6-BA6A-407CBD079E47}" type="slidenum">
              <a:rPr lang="en-IN" smtClean="0"/>
              <a:pPr marL="38100"/>
              <a:t>25</a:t>
            </a:fld>
            <a:endParaRPr lang="en-IN" dirty="0"/>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2" y="925123"/>
            <a:ext cx="8174851" cy="1722937"/>
          </a:xfrm>
          <a:prstGeom prst="rect">
            <a:avLst/>
          </a:prstGeom>
        </p:spPr>
        <p:txBody>
          <a:bodyPr vert="horz" wrap="square" lIns="0" tIns="178654" rIns="0" bIns="0" rtlCol="0">
            <a:spAutoFit/>
          </a:bodyPr>
          <a:lstStyle/>
          <a:p>
            <a:pPr marL="11526">
              <a:spcBef>
                <a:spcPts val="1407"/>
              </a:spcBef>
            </a:pPr>
            <a:r>
              <a:rPr sz="2360" b="1" spc="-5" dirty="0">
                <a:latin typeface="Times New Roman"/>
                <a:cs typeface="Times New Roman"/>
              </a:rPr>
              <a:t>5)Mass</a:t>
            </a:r>
            <a:r>
              <a:rPr sz="2360" b="1" spc="-77" dirty="0">
                <a:latin typeface="Times New Roman"/>
                <a:cs typeface="Times New Roman"/>
              </a:rPr>
              <a:t> </a:t>
            </a:r>
            <a:r>
              <a:rPr sz="2360" b="1" dirty="0">
                <a:latin typeface="Times New Roman"/>
                <a:cs typeface="Times New Roman"/>
              </a:rPr>
              <a:t>Storage</a:t>
            </a:r>
            <a:endParaRPr sz="2360">
              <a:latin typeface="Times New Roman"/>
              <a:cs typeface="Times New Roman"/>
            </a:endParaRPr>
          </a:p>
          <a:p>
            <a:pPr marL="240316" marR="4611" indent="-240316">
              <a:lnSpc>
                <a:spcPts val="2233"/>
              </a:lnSpc>
              <a:spcBef>
                <a:spcPts val="1330"/>
              </a:spcBef>
              <a:buFont typeface="Arial MT"/>
              <a:buChar char="•"/>
              <a:tabLst>
                <a:tab pos="240316" algn="l"/>
                <a:tab pos="240892" algn="l"/>
              </a:tabLst>
            </a:pPr>
            <a:r>
              <a:rPr sz="1997" dirty="0">
                <a:latin typeface="Times New Roman"/>
                <a:cs typeface="Times New Roman"/>
              </a:rPr>
              <a:t>The</a:t>
            </a:r>
            <a:r>
              <a:rPr sz="1997" spc="-5" dirty="0">
                <a:latin typeface="Times New Roman"/>
                <a:cs typeface="Times New Roman"/>
              </a:rPr>
              <a:t> Digital</a:t>
            </a:r>
            <a:r>
              <a:rPr sz="1997" spc="5" dirty="0">
                <a:latin typeface="Times New Roman"/>
                <a:cs typeface="Times New Roman"/>
              </a:rPr>
              <a:t> </a:t>
            </a:r>
            <a:r>
              <a:rPr sz="1997" spc="-5" dirty="0">
                <a:latin typeface="Times New Roman"/>
                <a:cs typeface="Times New Roman"/>
              </a:rPr>
              <a:t>storage </a:t>
            </a:r>
            <a:r>
              <a:rPr sz="1997" dirty="0">
                <a:latin typeface="Times New Roman"/>
                <a:cs typeface="Times New Roman"/>
              </a:rPr>
              <a:t>for</a:t>
            </a:r>
            <a:r>
              <a:rPr sz="1997" spc="5" dirty="0">
                <a:latin typeface="Times New Roman"/>
                <a:cs typeface="Times New Roman"/>
              </a:rPr>
              <a:t> </a:t>
            </a:r>
            <a:r>
              <a:rPr sz="1997" spc="-9" dirty="0">
                <a:latin typeface="Times New Roman"/>
                <a:cs typeface="Times New Roman"/>
              </a:rPr>
              <a:t>image</a:t>
            </a:r>
            <a:r>
              <a:rPr sz="1997" dirty="0">
                <a:latin typeface="Times New Roman"/>
                <a:cs typeface="Times New Roman"/>
              </a:rPr>
              <a:t> </a:t>
            </a:r>
            <a:r>
              <a:rPr sz="1997" spc="-5" dirty="0">
                <a:latin typeface="Times New Roman"/>
                <a:cs typeface="Times New Roman"/>
              </a:rPr>
              <a:t>processing</a:t>
            </a:r>
            <a:r>
              <a:rPr sz="1997" spc="9" dirty="0">
                <a:latin typeface="Times New Roman"/>
                <a:cs typeface="Times New Roman"/>
              </a:rPr>
              <a:t> </a:t>
            </a:r>
            <a:r>
              <a:rPr sz="1997" spc="-5" dirty="0">
                <a:latin typeface="Times New Roman"/>
                <a:cs typeface="Times New Roman"/>
              </a:rPr>
              <a:t>applications</a:t>
            </a:r>
            <a:r>
              <a:rPr sz="1997" spc="5" dirty="0">
                <a:latin typeface="Times New Roman"/>
                <a:cs typeface="Times New Roman"/>
              </a:rPr>
              <a:t> </a:t>
            </a:r>
            <a:r>
              <a:rPr sz="1997" spc="-5" dirty="0">
                <a:latin typeface="Times New Roman"/>
                <a:cs typeface="Times New Roman"/>
              </a:rPr>
              <a:t>falls</a:t>
            </a:r>
            <a:r>
              <a:rPr sz="1997" spc="9" dirty="0">
                <a:latin typeface="Times New Roman"/>
                <a:cs typeface="Times New Roman"/>
              </a:rPr>
              <a:t> </a:t>
            </a:r>
            <a:r>
              <a:rPr sz="1997" spc="-5" dirty="0">
                <a:latin typeface="Times New Roman"/>
                <a:cs typeface="Times New Roman"/>
              </a:rPr>
              <a:t>into</a:t>
            </a:r>
            <a:r>
              <a:rPr sz="1997" dirty="0">
                <a:latin typeface="Times New Roman"/>
                <a:cs typeface="Times New Roman"/>
              </a:rPr>
              <a:t> </a:t>
            </a:r>
            <a:r>
              <a:rPr sz="1997" spc="-5" dirty="0">
                <a:latin typeface="Times New Roman"/>
                <a:cs typeface="Times New Roman"/>
              </a:rPr>
              <a:t>three</a:t>
            </a:r>
            <a:r>
              <a:rPr sz="1997" spc="9" dirty="0">
                <a:latin typeface="Times New Roman"/>
                <a:cs typeface="Times New Roman"/>
              </a:rPr>
              <a:t> </a:t>
            </a:r>
            <a:r>
              <a:rPr sz="1997" spc="-5" dirty="0">
                <a:latin typeface="Times New Roman"/>
                <a:cs typeface="Times New Roman"/>
              </a:rPr>
              <a:t>principal </a:t>
            </a:r>
            <a:r>
              <a:rPr sz="1997" spc="-486" dirty="0">
                <a:latin typeface="Times New Roman"/>
                <a:cs typeface="Times New Roman"/>
              </a:rPr>
              <a:t> </a:t>
            </a:r>
            <a:r>
              <a:rPr sz="1997" spc="-5" dirty="0">
                <a:latin typeface="Times New Roman"/>
                <a:cs typeface="Times New Roman"/>
              </a:rPr>
              <a:t>categories:</a:t>
            </a:r>
            <a:endParaRPr sz="1997">
              <a:latin typeface="Times New Roman"/>
              <a:cs typeface="Times New Roman"/>
            </a:endParaRPr>
          </a:p>
          <a:p>
            <a:pPr marL="11526">
              <a:spcBef>
                <a:spcPts val="1066"/>
              </a:spcBef>
            </a:pPr>
            <a:r>
              <a:rPr sz="1997" spc="-5" dirty="0">
                <a:latin typeface="Times New Roman"/>
                <a:cs typeface="Times New Roman"/>
              </a:rPr>
              <a:t>(1)</a:t>
            </a:r>
            <a:r>
              <a:rPr sz="1997" dirty="0">
                <a:latin typeface="Times New Roman"/>
                <a:cs typeface="Times New Roman"/>
              </a:rPr>
              <a:t> </a:t>
            </a:r>
            <a:r>
              <a:rPr sz="1997" b="1" spc="-5" dirty="0">
                <a:latin typeface="Times New Roman"/>
                <a:cs typeface="Times New Roman"/>
              </a:rPr>
              <a:t>short-term</a:t>
            </a:r>
            <a:r>
              <a:rPr sz="1997" b="1" spc="-14" dirty="0">
                <a:latin typeface="Times New Roman"/>
                <a:cs typeface="Times New Roman"/>
              </a:rPr>
              <a:t> </a:t>
            </a:r>
            <a:r>
              <a:rPr sz="1997" b="1" spc="-5" dirty="0">
                <a:latin typeface="Times New Roman"/>
                <a:cs typeface="Times New Roman"/>
              </a:rPr>
              <a:t>storage</a:t>
            </a:r>
            <a:r>
              <a:rPr sz="1997" b="1" dirty="0">
                <a:latin typeface="Times New Roman"/>
                <a:cs typeface="Times New Roman"/>
              </a:rPr>
              <a:t> </a:t>
            </a:r>
            <a:r>
              <a:rPr sz="1997" b="1" spc="-5" dirty="0">
                <a:latin typeface="Times New Roman"/>
                <a:cs typeface="Times New Roman"/>
              </a:rPr>
              <a:t>for</a:t>
            </a:r>
            <a:r>
              <a:rPr sz="1997" b="1" spc="-36" dirty="0">
                <a:latin typeface="Times New Roman"/>
                <a:cs typeface="Times New Roman"/>
              </a:rPr>
              <a:t> </a:t>
            </a:r>
            <a:r>
              <a:rPr sz="1997" b="1" spc="-5" dirty="0">
                <a:latin typeface="Times New Roman"/>
                <a:cs typeface="Times New Roman"/>
              </a:rPr>
              <a:t>use</a:t>
            </a:r>
            <a:r>
              <a:rPr sz="1997" b="1" spc="-9" dirty="0">
                <a:latin typeface="Times New Roman"/>
                <a:cs typeface="Times New Roman"/>
              </a:rPr>
              <a:t> </a:t>
            </a:r>
            <a:r>
              <a:rPr sz="1997" b="1" spc="-5" dirty="0">
                <a:latin typeface="Times New Roman"/>
                <a:cs typeface="Times New Roman"/>
              </a:rPr>
              <a:t>during</a:t>
            </a:r>
            <a:r>
              <a:rPr sz="1997" b="1" dirty="0">
                <a:latin typeface="Times New Roman"/>
                <a:cs typeface="Times New Roman"/>
              </a:rPr>
              <a:t> </a:t>
            </a:r>
            <a:r>
              <a:rPr sz="1997" b="1" spc="-9" dirty="0">
                <a:latin typeface="Times New Roman"/>
                <a:cs typeface="Times New Roman"/>
              </a:rPr>
              <a:t>processing,</a:t>
            </a:r>
            <a:endParaRPr sz="1997">
              <a:latin typeface="Times New Roman"/>
              <a:cs typeface="Times New Roman"/>
            </a:endParaRPr>
          </a:p>
        </p:txBody>
      </p:sp>
      <p:sp>
        <p:nvSpPr>
          <p:cNvPr id="3" name="object 3"/>
          <p:cNvSpPr txBox="1"/>
          <p:nvPr/>
        </p:nvSpPr>
        <p:spPr>
          <a:xfrm>
            <a:off x="2669304" y="284578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3179909" y="2770862"/>
            <a:ext cx="2127709" cy="318967"/>
          </a:xfrm>
          <a:prstGeom prst="rect">
            <a:avLst/>
          </a:prstGeom>
        </p:spPr>
        <p:txBody>
          <a:bodyPr vert="horz" wrap="square" lIns="0" tIns="11526" rIns="0" bIns="0" rtlCol="0">
            <a:spAutoFit/>
          </a:bodyPr>
          <a:lstStyle/>
          <a:p>
            <a:pPr marL="11526">
              <a:spcBef>
                <a:spcPts val="91"/>
              </a:spcBef>
            </a:pPr>
            <a:r>
              <a:rPr sz="1997" spc="-9" dirty="0">
                <a:latin typeface="Times New Roman"/>
                <a:cs typeface="Times New Roman"/>
              </a:rPr>
              <a:t>a)computer</a:t>
            </a:r>
            <a:r>
              <a:rPr sz="1997" spc="-23" dirty="0">
                <a:latin typeface="Times New Roman"/>
                <a:cs typeface="Times New Roman"/>
              </a:rPr>
              <a:t> </a:t>
            </a:r>
            <a:r>
              <a:rPr sz="1997" spc="-27" dirty="0">
                <a:latin typeface="Times New Roman"/>
                <a:cs typeface="Times New Roman"/>
              </a:rPr>
              <a:t>memory.</a:t>
            </a:r>
            <a:endParaRPr sz="1997">
              <a:latin typeface="Times New Roman"/>
              <a:cs typeface="Times New Roman"/>
            </a:endParaRPr>
          </a:p>
        </p:txBody>
      </p:sp>
      <p:sp>
        <p:nvSpPr>
          <p:cNvPr id="5" name="object 5"/>
          <p:cNvSpPr txBox="1"/>
          <p:nvPr/>
        </p:nvSpPr>
        <p:spPr>
          <a:xfrm>
            <a:off x="2669304" y="3259567"/>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3187650" y="3184647"/>
            <a:ext cx="1614800" cy="318967"/>
          </a:xfrm>
          <a:prstGeom prst="rect">
            <a:avLst/>
          </a:prstGeom>
        </p:spPr>
        <p:txBody>
          <a:bodyPr vert="horz" wrap="square" lIns="0" tIns="11526" rIns="0" bIns="0" rtlCol="0">
            <a:spAutoFit/>
          </a:bodyPr>
          <a:lstStyle/>
          <a:p>
            <a:pPr marL="11526">
              <a:spcBef>
                <a:spcPts val="91"/>
              </a:spcBef>
            </a:pPr>
            <a:r>
              <a:rPr sz="1997" dirty="0">
                <a:latin typeface="Times New Roman"/>
                <a:cs typeface="Times New Roman"/>
              </a:rPr>
              <a:t>b)</a:t>
            </a:r>
            <a:r>
              <a:rPr sz="1997" spc="-41" dirty="0">
                <a:latin typeface="Times New Roman"/>
                <a:cs typeface="Times New Roman"/>
              </a:rPr>
              <a:t> </a:t>
            </a:r>
            <a:r>
              <a:rPr sz="1997" dirty="0">
                <a:latin typeface="Times New Roman"/>
                <a:cs typeface="Times New Roman"/>
              </a:rPr>
              <a:t>by</a:t>
            </a:r>
            <a:r>
              <a:rPr sz="1997" spc="-18" dirty="0">
                <a:latin typeface="Times New Roman"/>
                <a:cs typeface="Times New Roman"/>
              </a:rPr>
              <a:t> </a:t>
            </a:r>
            <a:r>
              <a:rPr sz="1997" spc="-5" dirty="0">
                <a:latin typeface="Times New Roman"/>
                <a:cs typeface="Times New Roman"/>
              </a:rPr>
              <a:t>specialize</a:t>
            </a:r>
            <a:endParaRPr sz="1997" dirty="0">
              <a:latin typeface="Times New Roman"/>
              <a:cs typeface="Times New Roman"/>
            </a:endParaRPr>
          </a:p>
        </p:txBody>
      </p:sp>
      <p:sp>
        <p:nvSpPr>
          <p:cNvPr id="7" name="object 7"/>
          <p:cNvSpPr txBox="1"/>
          <p:nvPr/>
        </p:nvSpPr>
        <p:spPr>
          <a:xfrm>
            <a:off x="4770796" y="3184647"/>
            <a:ext cx="4816160" cy="318967"/>
          </a:xfrm>
          <a:prstGeom prst="rect">
            <a:avLst/>
          </a:prstGeom>
        </p:spPr>
        <p:txBody>
          <a:bodyPr vert="horz" wrap="square" lIns="0" tIns="11526" rIns="0" bIns="0" rtlCol="0">
            <a:spAutoFit/>
          </a:bodyPr>
          <a:lstStyle/>
          <a:p>
            <a:pPr marL="11526">
              <a:spcBef>
                <a:spcPts val="91"/>
              </a:spcBef>
            </a:pPr>
            <a:r>
              <a:rPr sz="1997" dirty="0">
                <a:latin typeface="Times New Roman"/>
                <a:cs typeface="Times New Roman"/>
              </a:rPr>
              <a:t>d </a:t>
            </a:r>
            <a:r>
              <a:rPr sz="1997" spc="-5" dirty="0">
                <a:latin typeface="Times New Roman"/>
                <a:cs typeface="Times New Roman"/>
              </a:rPr>
              <a:t>boards,</a:t>
            </a:r>
            <a:r>
              <a:rPr sz="1997" spc="5" dirty="0">
                <a:latin typeface="Times New Roman"/>
                <a:cs typeface="Times New Roman"/>
              </a:rPr>
              <a:t> </a:t>
            </a:r>
            <a:r>
              <a:rPr sz="1997" spc="-5" dirty="0">
                <a:latin typeface="Times New Roman"/>
                <a:cs typeface="Times New Roman"/>
              </a:rPr>
              <a:t>called </a:t>
            </a:r>
            <a:r>
              <a:rPr sz="1997" spc="-9" dirty="0">
                <a:latin typeface="Times New Roman"/>
                <a:cs typeface="Times New Roman"/>
              </a:rPr>
              <a:t>frame buffers,</a:t>
            </a:r>
            <a:r>
              <a:rPr sz="1997" spc="-5" dirty="0">
                <a:latin typeface="Times New Roman"/>
                <a:cs typeface="Times New Roman"/>
              </a:rPr>
              <a:t> that store </a:t>
            </a:r>
            <a:r>
              <a:rPr sz="1997" dirty="0">
                <a:latin typeface="Times New Roman"/>
                <a:cs typeface="Times New Roman"/>
              </a:rPr>
              <a:t>one or</a:t>
            </a:r>
            <a:endParaRPr sz="1997">
              <a:latin typeface="Times New Roman"/>
              <a:cs typeface="Times New Roman"/>
            </a:endParaRPr>
          </a:p>
        </p:txBody>
      </p:sp>
      <p:sp>
        <p:nvSpPr>
          <p:cNvPr id="8" name="object 8"/>
          <p:cNvSpPr txBox="1"/>
          <p:nvPr/>
        </p:nvSpPr>
        <p:spPr>
          <a:xfrm>
            <a:off x="3179912" y="3357539"/>
            <a:ext cx="6521438" cy="803074"/>
          </a:xfrm>
          <a:prstGeom prst="rect">
            <a:avLst/>
          </a:prstGeom>
        </p:spPr>
        <p:txBody>
          <a:bodyPr vert="horz" wrap="square" lIns="0" tIns="11526" rIns="0" bIns="0" rtlCol="0">
            <a:spAutoFit/>
          </a:bodyPr>
          <a:lstStyle/>
          <a:p>
            <a:pPr marL="203432" marR="4611" indent="-192483">
              <a:lnSpc>
                <a:spcPct val="136000"/>
              </a:lnSpc>
              <a:spcBef>
                <a:spcPts val="91"/>
              </a:spcBef>
              <a:tabLst>
                <a:tab pos="656403" algn="l"/>
              </a:tabLst>
            </a:pPr>
            <a:r>
              <a:rPr sz="1997" spc="-9" dirty="0">
                <a:latin typeface="Times New Roman"/>
                <a:cs typeface="Times New Roman"/>
              </a:rPr>
              <a:t>more	images</a:t>
            </a:r>
            <a:r>
              <a:rPr sz="1997" dirty="0">
                <a:latin typeface="Times New Roman"/>
                <a:cs typeface="Times New Roman"/>
              </a:rPr>
              <a:t> </a:t>
            </a:r>
            <a:r>
              <a:rPr sz="1997" spc="-5" dirty="0">
                <a:latin typeface="Times New Roman"/>
                <a:cs typeface="Times New Roman"/>
              </a:rPr>
              <a:t>and</a:t>
            </a:r>
            <a:r>
              <a:rPr sz="1997" spc="5" dirty="0">
                <a:latin typeface="Times New Roman"/>
                <a:cs typeface="Times New Roman"/>
              </a:rPr>
              <a:t> </a:t>
            </a:r>
            <a:r>
              <a:rPr sz="1997" spc="-9" dirty="0">
                <a:latin typeface="Times New Roman"/>
                <a:cs typeface="Times New Roman"/>
              </a:rPr>
              <a:t>can</a:t>
            </a:r>
            <a:r>
              <a:rPr sz="1997" spc="5" dirty="0">
                <a:latin typeface="Times New Roman"/>
                <a:cs typeface="Times New Roman"/>
              </a:rPr>
              <a:t> </a:t>
            </a:r>
            <a:r>
              <a:rPr sz="1997" dirty="0">
                <a:latin typeface="Times New Roman"/>
                <a:cs typeface="Times New Roman"/>
              </a:rPr>
              <a:t>be</a:t>
            </a:r>
            <a:r>
              <a:rPr sz="1997" spc="5" dirty="0">
                <a:latin typeface="Times New Roman"/>
                <a:cs typeface="Times New Roman"/>
              </a:rPr>
              <a:t> </a:t>
            </a:r>
            <a:r>
              <a:rPr sz="1997" spc="-9" dirty="0">
                <a:latin typeface="Times New Roman"/>
                <a:cs typeface="Times New Roman"/>
              </a:rPr>
              <a:t>accessed</a:t>
            </a:r>
            <a:r>
              <a:rPr sz="1997" spc="5" dirty="0">
                <a:latin typeface="Times New Roman"/>
                <a:cs typeface="Times New Roman"/>
              </a:rPr>
              <a:t> </a:t>
            </a:r>
            <a:r>
              <a:rPr sz="1997" spc="-18" dirty="0">
                <a:latin typeface="Times New Roman"/>
                <a:cs typeface="Times New Roman"/>
              </a:rPr>
              <a:t>rapidly,</a:t>
            </a:r>
            <a:r>
              <a:rPr sz="1997" dirty="0">
                <a:latin typeface="Times New Roman"/>
                <a:cs typeface="Times New Roman"/>
              </a:rPr>
              <a:t> </a:t>
            </a:r>
            <a:r>
              <a:rPr sz="1997" spc="-5" dirty="0">
                <a:latin typeface="Times New Roman"/>
                <a:cs typeface="Times New Roman"/>
              </a:rPr>
              <a:t>usually</a:t>
            </a:r>
            <a:r>
              <a:rPr sz="1997" spc="18" dirty="0">
                <a:latin typeface="Times New Roman"/>
                <a:cs typeface="Times New Roman"/>
              </a:rPr>
              <a:t> </a:t>
            </a:r>
            <a:r>
              <a:rPr sz="1997" dirty="0">
                <a:latin typeface="Times New Roman"/>
                <a:cs typeface="Times New Roman"/>
              </a:rPr>
              <a:t>at</a:t>
            </a:r>
            <a:r>
              <a:rPr sz="1997" spc="-5" dirty="0">
                <a:latin typeface="Times New Roman"/>
                <a:cs typeface="Times New Roman"/>
              </a:rPr>
              <a:t> </a:t>
            </a:r>
            <a:r>
              <a:rPr sz="1997" dirty="0">
                <a:latin typeface="Times New Roman"/>
                <a:cs typeface="Times New Roman"/>
              </a:rPr>
              <a:t>video</a:t>
            </a:r>
            <a:r>
              <a:rPr sz="1997" spc="5" dirty="0">
                <a:latin typeface="Times New Roman"/>
                <a:cs typeface="Times New Roman"/>
              </a:rPr>
              <a:t> </a:t>
            </a:r>
            <a:r>
              <a:rPr sz="1997" spc="-9" dirty="0">
                <a:latin typeface="Times New Roman"/>
                <a:cs typeface="Times New Roman"/>
              </a:rPr>
              <a:t>rates </a:t>
            </a:r>
            <a:r>
              <a:rPr sz="1997" spc="-486" dirty="0">
                <a:latin typeface="Times New Roman"/>
                <a:cs typeface="Times New Roman"/>
              </a:rPr>
              <a:t> </a:t>
            </a:r>
            <a:r>
              <a:rPr sz="1997" spc="-5" dirty="0">
                <a:latin typeface="Times New Roman"/>
                <a:cs typeface="Times New Roman"/>
              </a:rPr>
              <a:t>(e.g.,</a:t>
            </a:r>
            <a:r>
              <a:rPr sz="1997" dirty="0">
                <a:latin typeface="Times New Roman"/>
                <a:cs typeface="Times New Roman"/>
              </a:rPr>
              <a:t> </a:t>
            </a:r>
            <a:r>
              <a:rPr sz="1997" spc="-5" dirty="0">
                <a:latin typeface="Times New Roman"/>
                <a:cs typeface="Times New Roman"/>
              </a:rPr>
              <a:t>at </a:t>
            </a:r>
            <a:r>
              <a:rPr sz="1997" dirty="0">
                <a:latin typeface="Times New Roman"/>
                <a:cs typeface="Times New Roman"/>
              </a:rPr>
              <a:t>30 </a:t>
            </a:r>
            <a:r>
              <a:rPr sz="1997" spc="-5" dirty="0">
                <a:latin typeface="Times New Roman"/>
                <a:cs typeface="Times New Roman"/>
              </a:rPr>
              <a:t>complete</a:t>
            </a:r>
            <a:r>
              <a:rPr sz="1997" spc="-9" dirty="0">
                <a:latin typeface="Times New Roman"/>
                <a:cs typeface="Times New Roman"/>
              </a:rPr>
              <a:t> </a:t>
            </a:r>
            <a:r>
              <a:rPr sz="1997" spc="-5" dirty="0">
                <a:latin typeface="Times New Roman"/>
                <a:cs typeface="Times New Roman"/>
              </a:rPr>
              <a:t>images</a:t>
            </a:r>
            <a:r>
              <a:rPr sz="1997" spc="-14" dirty="0">
                <a:latin typeface="Times New Roman"/>
                <a:cs typeface="Times New Roman"/>
              </a:rPr>
              <a:t> </a:t>
            </a:r>
            <a:r>
              <a:rPr sz="1997" dirty="0">
                <a:latin typeface="Times New Roman"/>
                <a:cs typeface="Times New Roman"/>
              </a:rPr>
              <a:t>per</a:t>
            </a:r>
            <a:r>
              <a:rPr sz="1997" spc="-5" dirty="0">
                <a:latin typeface="Times New Roman"/>
                <a:cs typeface="Times New Roman"/>
              </a:rPr>
              <a:t> second).</a:t>
            </a:r>
            <a:endParaRPr sz="1997" dirty="0">
              <a:latin typeface="Times New Roman"/>
              <a:cs typeface="Times New Roman"/>
            </a:endParaRPr>
          </a:p>
        </p:txBody>
      </p:sp>
      <p:sp>
        <p:nvSpPr>
          <p:cNvPr id="9" name="object 9"/>
          <p:cNvSpPr txBox="1"/>
          <p:nvPr/>
        </p:nvSpPr>
        <p:spPr>
          <a:xfrm>
            <a:off x="1839430" y="440295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2143718" y="4326878"/>
            <a:ext cx="7525935" cy="1334798"/>
          </a:xfrm>
          <a:prstGeom prst="rect">
            <a:avLst/>
          </a:prstGeom>
        </p:spPr>
        <p:txBody>
          <a:bodyPr vert="horz" wrap="square" lIns="0" tIns="39189" rIns="0" bIns="0" rtlCol="0">
            <a:spAutoFit/>
          </a:bodyPr>
          <a:lstStyle/>
          <a:p>
            <a:pPr marL="11526" marR="200551">
              <a:lnSpc>
                <a:spcPts val="2224"/>
              </a:lnSpc>
              <a:spcBef>
                <a:spcPts val="309"/>
              </a:spcBef>
            </a:pPr>
            <a:r>
              <a:rPr sz="1997" dirty="0">
                <a:latin typeface="Times New Roman"/>
                <a:cs typeface="Times New Roman"/>
              </a:rPr>
              <a:t>The</a:t>
            </a:r>
            <a:r>
              <a:rPr sz="1997" spc="-14" dirty="0">
                <a:latin typeface="Times New Roman"/>
                <a:cs typeface="Times New Roman"/>
              </a:rPr>
              <a:t> </a:t>
            </a:r>
            <a:r>
              <a:rPr sz="1997" spc="-5" dirty="0">
                <a:latin typeface="Times New Roman"/>
                <a:cs typeface="Times New Roman"/>
              </a:rPr>
              <a:t>latter method</a:t>
            </a:r>
            <a:r>
              <a:rPr sz="1997" dirty="0">
                <a:latin typeface="Times New Roman"/>
                <a:cs typeface="Times New Roman"/>
              </a:rPr>
              <a:t> </a:t>
            </a:r>
            <a:r>
              <a:rPr sz="1997" spc="-5" dirty="0">
                <a:latin typeface="Times New Roman"/>
                <a:cs typeface="Times New Roman"/>
              </a:rPr>
              <a:t>allows</a:t>
            </a:r>
            <a:r>
              <a:rPr sz="1997" spc="-9" dirty="0">
                <a:latin typeface="Times New Roman"/>
                <a:cs typeface="Times New Roman"/>
              </a:rPr>
              <a:t> </a:t>
            </a:r>
            <a:r>
              <a:rPr sz="1997" spc="-5" dirty="0">
                <a:latin typeface="Times New Roman"/>
                <a:cs typeface="Times New Roman"/>
              </a:rPr>
              <a:t>virtually</a:t>
            </a:r>
            <a:r>
              <a:rPr sz="1997" spc="14" dirty="0">
                <a:latin typeface="Times New Roman"/>
                <a:cs typeface="Times New Roman"/>
              </a:rPr>
              <a:t> </a:t>
            </a:r>
            <a:r>
              <a:rPr sz="1997" spc="-5" dirty="0">
                <a:latin typeface="Times New Roman"/>
                <a:cs typeface="Times New Roman"/>
              </a:rPr>
              <a:t>instantaneous </a:t>
            </a:r>
            <a:r>
              <a:rPr sz="1997" spc="-9" dirty="0">
                <a:latin typeface="Times New Roman"/>
                <a:cs typeface="Times New Roman"/>
              </a:rPr>
              <a:t>image </a:t>
            </a:r>
            <a:r>
              <a:rPr sz="1997" spc="-5" dirty="0">
                <a:latin typeface="Times New Roman"/>
                <a:cs typeface="Times New Roman"/>
              </a:rPr>
              <a:t>zoom,</a:t>
            </a:r>
            <a:r>
              <a:rPr sz="1997" dirty="0">
                <a:latin typeface="Times New Roman"/>
                <a:cs typeface="Times New Roman"/>
              </a:rPr>
              <a:t> </a:t>
            </a:r>
            <a:r>
              <a:rPr sz="1997" spc="-5" dirty="0">
                <a:latin typeface="Times New Roman"/>
                <a:cs typeface="Times New Roman"/>
              </a:rPr>
              <a:t>as</a:t>
            </a:r>
            <a:r>
              <a:rPr sz="1997" spc="-9" dirty="0">
                <a:latin typeface="Times New Roman"/>
                <a:cs typeface="Times New Roman"/>
              </a:rPr>
              <a:t> </a:t>
            </a:r>
            <a:r>
              <a:rPr sz="1997" spc="-5" dirty="0">
                <a:latin typeface="Times New Roman"/>
                <a:cs typeface="Times New Roman"/>
              </a:rPr>
              <a:t>well</a:t>
            </a:r>
            <a:r>
              <a:rPr sz="1997" spc="5" dirty="0">
                <a:latin typeface="Times New Roman"/>
                <a:cs typeface="Times New Roman"/>
              </a:rPr>
              <a:t> </a:t>
            </a:r>
            <a:r>
              <a:rPr sz="1997" spc="-5" dirty="0">
                <a:latin typeface="Times New Roman"/>
                <a:cs typeface="Times New Roman"/>
              </a:rPr>
              <a:t>as </a:t>
            </a:r>
            <a:r>
              <a:rPr sz="1997" spc="-486" dirty="0">
                <a:latin typeface="Times New Roman"/>
                <a:cs typeface="Times New Roman"/>
              </a:rPr>
              <a:t> </a:t>
            </a:r>
            <a:r>
              <a:rPr sz="1997" spc="-5" dirty="0">
                <a:latin typeface="Times New Roman"/>
                <a:cs typeface="Times New Roman"/>
              </a:rPr>
              <a:t>scroll</a:t>
            </a:r>
            <a:r>
              <a:rPr sz="1997" spc="-9" dirty="0">
                <a:latin typeface="Times New Roman"/>
                <a:cs typeface="Times New Roman"/>
              </a:rPr>
              <a:t> </a:t>
            </a:r>
            <a:r>
              <a:rPr sz="1997" spc="-5" dirty="0">
                <a:latin typeface="Times New Roman"/>
                <a:cs typeface="Times New Roman"/>
              </a:rPr>
              <a:t>(vertical</a:t>
            </a:r>
            <a:r>
              <a:rPr sz="1997" spc="5" dirty="0">
                <a:latin typeface="Times New Roman"/>
                <a:cs typeface="Times New Roman"/>
              </a:rPr>
              <a:t> </a:t>
            </a:r>
            <a:r>
              <a:rPr sz="1997" spc="-5" dirty="0">
                <a:latin typeface="Times New Roman"/>
                <a:cs typeface="Times New Roman"/>
              </a:rPr>
              <a:t>shifts) and</a:t>
            </a:r>
            <a:r>
              <a:rPr sz="1997" spc="5" dirty="0">
                <a:latin typeface="Times New Roman"/>
                <a:cs typeface="Times New Roman"/>
              </a:rPr>
              <a:t> </a:t>
            </a:r>
            <a:r>
              <a:rPr sz="1997" spc="-5" dirty="0">
                <a:latin typeface="Times New Roman"/>
                <a:cs typeface="Times New Roman"/>
              </a:rPr>
              <a:t>pan</a:t>
            </a:r>
            <a:r>
              <a:rPr sz="1997" spc="5" dirty="0">
                <a:latin typeface="Times New Roman"/>
                <a:cs typeface="Times New Roman"/>
              </a:rPr>
              <a:t> </a:t>
            </a:r>
            <a:r>
              <a:rPr sz="1997" spc="-5" dirty="0">
                <a:latin typeface="Times New Roman"/>
                <a:cs typeface="Times New Roman"/>
              </a:rPr>
              <a:t>(horizontal</a:t>
            </a:r>
            <a:r>
              <a:rPr sz="1997" spc="5" dirty="0">
                <a:latin typeface="Times New Roman"/>
                <a:cs typeface="Times New Roman"/>
              </a:rPr>
              <a:t> </a:t>
            </a:r>
            <a:r>
              <a:rPr sz="1997" spc="-5" dirty="0">
                <a:latin typeface="Times New Roman"/>
                <a:cs typeface="Times New Roman"/>
              </a:rPr>
              <a:t>shifts).</a:t>
            </a:r>
            <a:endParaRPr sz="1997">
              <a:latin typeface="Times New Roman"/>
              <a:cs typeface="Times New Roman"/>
            </a:endParaRPr>
          </a:p>
          <a:p>
            <a:pPr marL="11526" marR="4611" indent="63392">
              <a:lnSpc>
                <a:spcPts val="2224"/>
              </a:lnSpc>
              <a:spcBef>
                <a:spcPts val="1298"/>
              </a:spcBef>
            </a:pPr>
            <a:r>
              <a:rPr sz="1997" b="1" spc="-5" dirty="0">
                <a:latin typeface="Times New Roman"/>
                <a:cs typeface="Times New Roman"/>
              </a:rPr>
              <a:t>Frame</a:t>
            </a:r>
            <a:r>
              <a:rPr sz="1997" b="1" dirty="0">
                <a:latin typeface="Times New Roman"/>
                <a:cs typeface="Times New Roman"/>
              </a:rPr>
              <a:t> </a:t>
            </a:r>
            <a:r>
              <a:rPr sz="1997" b="1" spc="-5" dirty="0">
                <a:latin typeface="Times New Roman"/>
                <a:cs typeface="Times New Roman"/>
              </a:rPr>
              <a:t>buffers</a:t>
            </a:r>
            <a:r>
              <a:rPr sz="1997" b="1" spc="5" dirty="0">
                <a:latin typeface="Times New Roman"/>
                <a:cs typeface="Times New Roman"/>
              </a:rPr>
              <a:t> </a:t>
            </a:r>
            <a:r>
              <a:rPr sz="1997" b="1" spc="-5" dirty="0">
                <a:latin typeface="Times New Roman"/>
                <a:cs typeface="Times New Roman"/>
              </a:rPr>
              <a:t>usually</a:t>
            </a:r>
            <a:r>
              <a:rPr sz="1997" b="1" dirty="0">
                <a:latin typeface="Times New Roman"/>
                <a:cs typeface="Times New Roman"/>
              </a:rPr>
              <a:t> </a:t>
            </a:r>
            <a:r>
              <a:rPr sz="1997" b="1" spc="-14" dirty="0">
                <a:latin typeface="Times New Roman"/>
                <a:cs typeface="Times New Roman"/>
              </a:rPr>
              <a:t>are</a:t>
            </a:r>
            <a:r>
              <a:rPr sz="1997" b="1" spc="5" dirty="0">
                <a:latin typeface="Times New Roman"/>
                <a:cs typeface="Times New Roman"/>
              </a:rPr>
              <a:t> </a:t>
            </a:r>
            <a:r>
              <a:rPr sz="1997" b="1" spc="-5" dirty="0">
                <a:latin typeface="Times New Roman"/>
                <a:cs typeface="Times New Roman"/>
              </a:rPr>
              <a:t>housed</a:t>
            </a:r>
            <a:r>
              <a:rPr sz="1997" b="1" dirty="0">
                <a:latin typeface="Times New Roman"/>
                <a:cs typeface="Times New Roman"/>
              </a:rPr>
              <a:t> </a:t>
            </a:r>
            <a:r>
              <a:rPr sz="1997" b="1" spc="-5" dirty="0">
                <a:latin typeface="Times New Roman"/>
                <a:cs typeface="Times New Roman"/>
              </a:rPr>
              <a:t>in</a:t>
            </a:r>
            <a:r>
              <a:rPr sz="1997" b="1" spc="5" dirty="0">
                <a:latin typeface="Times New Roman"/>
                <a:cs typeface="Times New Roman"/>
              </a:rPr>
              <a:t> </a:t>
            </a:r>
            <a:r>
              <a:rPr sz="1997" b="1" spc="-5" dirty="0">
                <a:latin typeface="Times New Roman"/>
                <a:cs typeface="Times New Roman"/>
              </a:rPr>
              <a:t>the</a:t>
            </a:r>
            <a:r>
              <a:rPr sz="1997" b="1" dirty="0">
                <a:latin typeface="Times New Roman"/>
                <a:cs typeface="Times New Roman"/>
              </a:rPr>
              <a:t> </a:t>
            </a:r>
            <a:r>
              <a:rPr sz="1997" b="1" spc="-9" dirty="0">
                <a:latin typeface="Times New Roman"/>
                <a:cs typeface="Times New Roman"/>
              </a:rPr>
              <a:t>specialized</a:t>
            </a:r>
            <a:r>
              <a:rPr sz="1997" b="1" dirty="0">
                <a:latin typeface="Times New Roman"/>
                <a:cs typeface="Times New Roman"/>
              </a:rPr>
              <a:t> </a:t>
            </a:r>
            <a:r>
              <a:rPr sz="1997" b="1" spc="-5" dirty="0">
                <a:latin typeface="Times New Roman"/>
                <a:cs typeface="Times New Roman"/>
              </a:rPr>
              <a:t>image</a:t>
            </a:r>
            <a:r>
              <a:rPr sz="1997" b="1" spc="-9" dirty="0">
                <a:latin typeface="Times New Roman"/>
                <a:cs typeface="Times New Roman"/>
              </a:rPr>
              <a:t> processing </a:t>
            </a:r>
            <a:r>
              <a:rPr sz="1997" b="1" spc="-486" dirty="0">
                <a:latin typeface="Times New Roman"/>
                <a:cs typeface="Times New Roman"/>
              </a:rPr>
              <a:t> </a:t>
            </a:r>
            <a:r>
              <a:rPr sz="1997" b="1" spc="-9" dirty="0">
                <a:latin typeface="Times New Roman"/>
                <a:cs typeface="Times New Roman"/>
              </a:rPr>
              <a:t>hardware</a:t>
            </a:r>
            <a:r>
              <a:rPr sz="1997" b="1" spc="-5" dirty="0">
                <a:latin typeface="Times New Roman"/>
                <a:cs typeface="Times New Roman"/>
              </a:rPr>
              <a:t> unit</a:t>
            </a:r>
            <a:r>
              <a:rPr sz="1997" b="1" spc="9" dirty="0">
                <a:latin typeface="Times New Roman"/>
                <a:cs typeface="Times New Roman"/>
              </a:rPr>
              <a:t> </a:t>
            </a:r>
            <a:r>
              <a:rPr sz="1997" dirty="0">
                <a:latin typeface="Times New Roman"/>
                <a:cs typeface="Times New Roman"/>
              </a:rPr>
              <a:t>.</a:t>
            </a:r>
            <a:endParaRPr sz="1997">
              <a:latin typeface="Times New Roman"/>
              <a:cs typeface="Times New Roman"/>
            </a:endParaRPr>
          </a:p>
        </p:txBody>
      </p:sp>
      <p:sp>
        <p:nvSpPr>
          <p:cNvPr id="11" name="object 11"/>
          <p:cNvSpPr txBox="1"/>
          <p:nvPr/>
        </p:nvSpPr>
        <p:spPr>
          <a:xfrm>
            <a:off x="1839430" y="5132549"/>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2" name="object 12"/>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4" name="Slide Number Placeholder 13">
            <a:extLst>
              <a:ext uri="{FF2B5EF4-FFF2-40B4-BE49-F238E27FC236}">
                <a16:creationId xmlns:a16="http://schemas.microsoft.com/office/drawing/2014/main" id="{D117773E-B202-0120-0D87-19E3FC17109D}"/>
              </a:ext>
            </a:extLst>
          </p:cNvPr>
          <p:cNvSpPr>
            <a:spLocks noGrp="1"/>
          </p:cNvSpPr>
          <p:nvPr>
            <p:ph type="sldNum" sz="quarter" idx="12"/>
          </p:nvPr>
        </p:nvSpPr>
        <p:spPr/>
        <p:txBody>
          <a:bodyPr/>
          <a:lstStyle/>
          <a:p>
            <a:pPr marL="38100"/>
            <a:fld id="{81D60167-4931-47E6-BA6A-407CBD079E47}" type="slidenum">
              <a:rPr lang="en-IN" smtClean="0"/>
              <a:pPr marL="38100"/>
              <a:t>26</a:t>
            </a:fld>
            <a:endParaRPr lang="en-IN" dirty="0"/>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48651" y="925124"/>
            <a:ext cx="4997695" cy="991967"/>
          </a:xfrm>
          <a:prstGeom prst="rect">
            <a:avLst/>
          </a:prstGeom>
        </p:spPr>
        <p:txBody>
          <a:bodyPr vert="horz" wrap="square" lIns="0" tIns="178654" rIns="0" bIns="0" rtlCol="0">
            <a:spAutoFit/>
          </a:bodyPr>
          <a:lstStyle/>
          <a:p>
            <a:pPr marL="11526">
              <a:spcBef>
                <a:spcPts val="1407"/>
              </a:spcBef>
            </a:pPr>
            <a:r>
              <a:rPr sz="2360" b="1" spc="-5" dirty="0">
                <a:latin typeface="Times New Roman"/>
                <a:cs typeface="Times New Roman"/>
              </a:rPr>
              <a:t>5)Mass</a:t>
            </a:r>
            <a:r>
              <a:rPr sz="2360" b="1" spc="-77" dirty="0">
                <a:latin typeface="Times New Roman"/>
                <a:cs typeface="Times New Roman"/>
              </a:rPr>
              <a:t> </a:t>
            </a:r>
            <a:r>
              <a:rPr sz="2360" b="1" dirty="0">
                <a:latin typeface="Times New Roman"/>
                <a:cs typeface="Times New Roman"/>
              </a:rPr>
              <a:t>Storage</a:t>
            </a:r>
            <a:endParaRPr sz="2360">
              <a:latin typeface="Times New Roman"/>
              <a:cs typeface="Times New Roman"/>
            </a:endParaRPr>
          </a:p>
          <a:p>
            <a:pPr marL="304285" indent="-292759">
              <a:spcBef>
                <a:spcPts val="1116"/>
              </a:spcBef>
              <a:buFont typeface="Arial MT"/>
              <a:buChar char="•"/>
              <a:tabLst>
                <a:tab pos="303708" algn="l"/>
                <a:tab pos="304285" algn="l"/>
              </a:tabLst>
            </a:pPr>
            <a:r>
              <a:rPr sz="1997" dirty="0">
                <a:latin typeface="Times New Roman"/>
                <a:cs typeface="Times New Roman"/>
              </a:rPr>
              <a:t>(2)</a:t>
            </a:r>
            <a:r>
              <a:rPr sz="1997" spc="-5" dirty="0">
                <a:latin typeface="Times New Roman"/>
                <a:cs typeface="Times New Roman"/>
              </a:rPr>
              <a:t> </a:t>
            </a:r>
            <a:r>
              <a:rPr sz="1997" b="1" spc="-5" dirty="0">
                <a:latin typeface="Times New Roman"/>
                <a:cs typeface="Times New Roman"/>
              </a:rPr>
              <a:t>on-line</a:t>
            </a:r>
            <a:r>
              <a:rPr sz="1997" b="1" spc="-9" dirty="0">
                <a:latin typeface="Times New Roman"/>
                <a:cs typeface="Times New Roman"/>
              </a:rPr>
              <a:t> </a:t>
            </a:r>
            <a:r>
              <a:rPr sz="1997" b="1" spc="-5" dirty="0">
                <a:latin typeface="Times New Roman"/>
                <a:cs typeface="Times New Roman"/>
              </a:rPr>
              <a:t>storage </a:t>
            </a:r>
            <a:r>
              <a:rPr sz="1997" b="1" dirty="0">
                <a:latin typeface="Times New Roman"/>
                <a:cs typeface="Times New Roman"/>
              </a:rPr>
              <a:t>for</a:t>
            </a:r>
            <a:r>
              <a:rPr sz="1997" b="1" spc="-36" dirty="0">
                <a:latin typeface="Times New Roman"/>
                <a:cs typeface="Times New Roman"/>
              </a:rPr>
              <a:t> </a:t>
            </a:r>
            <a:r>
              <a:rPr sz="1997" b="1" spc="-9" dirty="0">
                <a:latin typeface="Times New Roman"/>
                <a:cs typeface="Times New Roman"/>
              </a:rPr>
              <a:t>relatively</a:t>
            </a:r>
            <a:r>
              <a:rPr sz="1997" b="1" dirty="0">
                <a:latin typeface="Times New Roman"/>
                <a:cs typeface="Times New Roman"/>
              </a:rPr>
              <a:t> </a:t>
            </a:r>
            <a:r>
              <a:rPr sz="1997" b="1" spc="-5" dirty="0">
                <a:latin typeface="Times New Roman"/>
                <a:cs typeface="Times New Roman"/>
              </a:rPr>
              <a:t>fast </a:t>
            </a:r>
            <a:r>
              <a:rPr sz="1997" b="1" spc="-9" dirty="0">
                <a:latin typeface="Times New Roman"/>
                <a:cs typeface="Times New Roman"/>
              </a:rPr>
              <a:t>re-call,</a:t>
            </a:r>
            <a:endParaRPr sz="1997">
              <a:latin typeface="Times New Roman"/>
              <a:cs typeface="Times New Roman"/>
            </a:endParaRPr>
          </a:p>
        </p:txBody>
      </p:sp>
      <p:sp>
        <p:nvSpPr>
          <p:cNvPr id="3" name="object 3"/>
          <p:cNvSpPr txBox="1"/>
          <p:nvPr/>
        </p:nvSpPr>
        <p:spPr>
          <a:xfrm>
            <a:off x="2669304" y="2117335"/>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3121128" y="1931766"/>
            <a:ext cx="6934648" cy="803074"/>
          </a:xfrm>
          <a:prstGeom prst="rect">
            <a:avLst/>
          </a:prstGeom>
        </p:spPr>
        <p:txBody>
          <a:bodyPr vert="horz" wrap="square" lIns="0" tIns="11526" rIns="0" bIns="0" rtlCol="0">
            <a:spAutoFit/>
          </a:bodyPr>
          <a:lstStyle/>
          <a:p>
            <a:pPr marL="11526" marR="4611" indent="251265">
              <a:lnSpc>
                <a:spcPct val="136000"/>
              </a:lnSpc>
              <a:spcBef>
                <a:spcPts val="91"/>
              </a:spcBef>
            </a:pPr>
            <a:r>
              <a:rPr sz="1997" dirty="0">
                <a:latin typeface="Times New Roman"/>
                <a:cs typeface="Times New Roman"/>
              </a:rPr>
              <a:t>The</a:t>
            </a:r>
            <a:r>
              <a:rPr sz="1997" spc="-9" dirty="0">
                <a:latin typeface="Times New Roman"/>
                <a:cs typeface="Times New Roman"/>
              </a:rPr>
              <a:t> </a:t>
            </a:r>
            <a:r>
              <a:rPr sz="1997" spc="-5" dirty="0">
                <a:latin typeface="Times New Roman"/>
                <a:cs typeface="Times New Roman"/>
              </a:rPr>
              <a:t>key</a:t>
            </a:r>
            <a:r>
              <a:rPr sz="1997" spc="5" dirty="0">
                <a:latin typeface="Times New Roman"/>
                <a:cs typeface="Times New Roman"/>
              </a:rPr>
              <a:t> </a:t>
            </a:r>
            <a:r>
              <a:rPr sz="1997" spc="-5" dirty="0">
                <a:latin typeface="Times New Roman"/>
                <a:cs typeface="Times New Roman"/>
              </a:rPr>
              <a:t>factor characterizing</a:t>
            </a:r>
            <a:r>
              <a:rPr sz="1997" spc="5" dirty="0">
                <a:latin typeface="Times New Roman"/>
                <a:cs typeface="Times New Roman"/>
              </a:rPr>
              <a:t> </a:t>
            </a:r>
            <a:r>
              <a:rPr sz="1997" spc="-5" dirty="0">
                <a:latin typeface="Times New Roman"/>
                <a:cs typeface="Times New Roman"/>
              </a:rPr>
              <a:t>on-line storage</a:t>
            </a:r>
            <a:r>
              <a:rPr sz="1997" spc="-9" dirty="0">
                <a:latin typeface="Times New Roman"/>
                <a:cs typeface="Times New Roman"/>
              </a:rPr>
              <a:t> </a:t>
            </a:r>
            <a:r>
              <a:rPr sz="1997" spc="-5" dirty="0">
                <a:latin typeface="Times New Roman"/>
                <a:cs typeface="Times New Roman"/>
              </a:rPr>
              <a:t>is</a:t>
            </a:r>
            <a:r>
              <a:rPr sz="1997" dirty="0">
                <a:latin typeface="Times New Roman"/>
                <a:cs typeface="Times New Roman"/>
              </a:rPr>
              <a:t> </a:t>
            </a:r>
            <a:r>
              <a:rPr sz="1997" spc="-5" dirty="0">
                <a:latin typeface="Times New Roman"/>
                <a:cs typeface="Times New Roman"/>
              </a:rPr>
              <a:t>frequent</a:t>
            </a:r>
            <a:r>
              <a:rPr sz="1997" spc="5" dirty="0">
                <a:latin typeface="Times New Roman"/>
                <a:cs typeface="Times New Roman"/>
              </a:rPr>
              <a:t> </a:t>
            </a:r>
            <a:r>
              <a:rPr sz="1997" spc="-9" dirty="0">
                <a:latin typeface="Times New Roman"/>
                <a:cs typeface="Times New Roman"/>
              </a:rPr>
              <a:t>access </a:t>
            </a:r>
            <a:r>
              <a:rPr sz="1997" spc="-5" dirty="0">
                <a:latin typeface="Times New Roman"/>
                <a:cs typeface="Times New Roman"/>
              </a:rPr>
              <a:t>to </a:t>
            </a:r>
            <a:r>
              <a:rPr sz="1997" spc="-486" dirty="0">
                <a:latin typeface="Times New Roman"/>
                <a:cs typeface="Times New Roman"/>
              </a:rPr>
              <a:t> </a:t>
            </a:r>
            <a:r>
              <a:rPr sz="1997" spc="-5" dirty="0">
                <a:latin typeface="Times New Roman"/>
                <a:cs typeface="Times New Roman"/>
              </a:rPr>
              <a:t>the stored</a:t>
            </a:r>
            <a:r>
              <a:rPr sz="1997" dirty="0">
                <a:latin typeface="Times New Roman"/>
                <a:cs typeface="Times New Roman"/>
              </a:rPr>
              <a:t> </a:t>
            </a:r>
            <a:r>
              <a:rPr sz="1997" spc="-5" dirty="0">
                <a:latin typeface="Times New Roman"/>
                <a:cs typeface="Times New Roman"/>
              </a:rPr>
              <a:t>data.</a:t>
            </a:r>
            <a:endParaRPr sz="1997">
              <a:latin typeface="Times New Roman"/>
              <a:cs typeface="Times New Roman"/>
            </a:endParaRPr>
          </a:p>
        </p:txBody>
      </p:sp>
      <p:sp>
        <p:nvSpPr>
          <p:cNvPr id="5" name="object 5"/>
          <p:cNvSpPr txBox="1"/>
          <p:nvPr/>
        </p:nvSpPr>
        <p:spPr>
          <a:xfrm>
            <a:off x="2669304" y="2977179"/>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3179911" y="2901107"/>
            <a:ext cx="6150877"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Online</a:t>
            </a:r>
            <a:r>
              <a:rPr sz="1997" dirty="0">
                <a:latin typeface="Times New Roman"/>
                <a:cs typeface="Times New Roman"/>
              </a:rPr>
              <a:t> </a:t>
            </a:r>
            <a:r>
              <a:rPr sz="1997" spc="-5" dirty="0">
                <a:latin typeface="Times New Roman"/>
                <a:cs typeface="Times New Roman"/>
              </a:rPr>
              <a:t>storage</a:t>
            </a:r>
            <a:r>
              <a:rPr sz="1997" dirty="0">
                <a:latin typeface="Times New Roman"/>
                <a:cs typeface="Times New Roman"/>
              </a:rPr>
              <a:t> </a:t>
            </a:r>
            <a:r>
              <a:rPr sz="1997" spc="-5" dirty="0">
                <a:latin typeface="Times New Roman"/>
                <a:cs typeface="Times New Roman"/>
              </a:rPr>
              <a:t>generally</a:t>
            </a:r>
            <a:r>
              <a:rPr sz="1997" spc="5" dirty="0">
                <a:latin typeface="Times New Roman"/>
                <a:cs typeface="Times New Roman"/>
              </a:rPr>
              <a:t> </a:t>
            </a:r>
            <a:r>
              <a:rPr sz="1997" spc="-5" dirty="0">
                <a:latin typeface="Times New Roman"/>
                <a:cs typeface="Times New Roman"/>
              </a:rPr>
              <a:t>takes</a:t>
            </a:r>
            <a:r>
              <a:rPr sz="1997" spc="-9"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form</a:t>
            </a:r>
            <a:r>
              <a:rPr sz="1997" spc="-23" dirty="0">
                <a:latin typeface="Times New Roman"/>
                <a:cs typeface="Times New Roman"/>
              </a:rPr>
              <a:t> </a:t>
            </a:r>
            <a:r>
              <a:rPr sz="1997" dirty="0">
                <a:latin typeface="Times New Roman"/>
                <a:cs typeface="Times New Roman"/>
              </a:rPr>
              <a:t>of </a:t>
            </a:r>
            <a:r>
              <a:rPr sz="1997" spc="-5" dirty="0">
                <a:latin typeface="Times New Roman"/>
                <a:cs typeface="Times New Roman"/>
              </a:rPr>
              <a:t>magnetic</a:t>
            </a:r>
            <a:r>
              <a:rPr sz="1997" spc="-9" dirty="0">
                <a:latin typeface="Times New Roman"/>
                <a:cs typeface="Times New Roman"/>
              </a:rPr>
              <a:t> </a:t>
            </a:r>
            <a:r>
              <a:rPr sz="1997" spc="-5" dirty="0">
                <a:latin typeface="Times New Roman"/>
                <a:cs typeface="Times New Roman"/>
              </a:rPr>
              <a:t>disks</a:t>
            </a:r>
            <a:r>
              <a:rPr sz="1997" dirty="0">
                <a:latin typeface="Times New Roman"/>
                <a:cs typeface="Times New Roman"/>
              </a:rPr>
              <a:t> or</a:t>
            </a:r>
            <a:endParaRPr sz="1997">
              <a:latin typeface="Times New Roman"/>
              <a:cs typeface="Times New Roman"/>
            </a:endParaRPr>
          </a:p>
        </p:txBody>
      </p:sp>
      <p:sp>
        <p:nvSpPr>
          <p:cNvPr id="7" name="object 7"/>
          <p:cNvSpPr txBox="1"/>
          <p:nvPr/>
        </p:nvSpPr>
        <p:spPr>
          <a:xfrm>
            <a:off x="3179911" y="3184647"/>
            <a:ext cx="530775" cy="318967"/>
          </a:xfrm>
          <a:prstGeom prst="rect">
            <a:avLst/>
          </a:prstGeom>
        </p:spPr>
        <p:txBody>
          <a:bodyPr vert="horz" wrap="square" lIns="0" tIns="11526" rIns="0" bIns="0" rtlCol="0">
            <a:spAutoFit/>
          </a:bodyPr>
          <a:lstStyle/>
          <a:p>
            <a:pPr marL="11526">
              <a:spcBef>
                <a:spcPts val="91"/>
              </a:spcBef>
            </a:pPr>
            <a:r>
              <a:rPr sz="1997" dirty="0">
                <a:latin typeface="Times New Roman"/>
                <a:cs typeface="Times New Roman"/>
              </a:rPr>
              <a:t>op</a:t>
            </a:r>
            <a:r>
              <a:rPr sz="1997" spc="5" dirty="0">
                <a:latin typeface="Times New Roman"/>
                <a:cs typeface="Times New Roman"/>
              </a:rPr>
              <a:t>t</a:t>
            </a:r>
            <a:r>
              <a:rPr sz="1997" spc="-5" dirty="0">
                <a:latin typeface="Times New Roman"/>
                <a:cs typeface="Times New Roman"/>
              </a:rPr>
              <a:t>ic</a:t>
            </a:r>
            <a:endParaRPr sz="1997">
              <a:latin typeface="Times New Roman"/>
              <a:cs typeface="Times New Roman"/>
            </a:endParaRPr>
          </a:p>
        </p:txBody>
      </p:sp>
      <p:sp>
        <p:nvSpPr>
          <p:cNvPr id="8" name="object 8"/>
          <p:cNvSpPr txBox="1"/>
          <p:nvPr/>
        </p:nvSpPr>
        <p:spPr>
          <a:xfrm>
            <a:off x="3687019" y="3184647"/>
            <a:ext cx="1690871" cy="318967"/>
          </a:xfrm>
          <a:prstGeom prst="rect">
            <a:avLst/>
          </a:prstGeom>
        </p:spPr>
        <p:txBody>
          <a:bodyPr vert="horz" wrap="square" lIns="0" tIns="11526" rIns="0" bIns="0" rtlCol="0">
            <a:spAutoFit/>
          </a:bodyPr>
          <a:lstStyle/>
          <a:p>
            <a:pPr marL="11526">
              <a:spcBef>
                <a:spcPts val="91"/>
              </a:spcBef>
            </a:pPr>
            <a:r>
              <a:rPr sz="1997" spc="-9" dirty="0">
                <a:latin typeface="Times New Roman"/>
                <a:cs typeface="Times New Roman"/>
              </a:rPr>
              <a:t>al-media</a:t>
            </a:r>
            <a:r>
              <a:rPr sz="1997" spc="-32" dirty="0">
                <a:latin typeface="Times New Roman"/>
                <a:cs typeface="Times New Roman"/>
              </a:rPr>
              <a:t> </a:t>
            </a:r>
            <a:r>
              <a:rPr sz="1997" spc="-123" dirty="0">
                <a:latin typeface="Times New Roman"/>
                <a:cs typeface="Times New Roman"/>
              </a:rPr>
              <a:t>storage</a:t>
            </a:r>
            <a:endParaRPr sz="1997">
              <a:latin typeface="Times New Roman"/>
              <a:cs typeface="Times New Roman"/>
            </a:endParaRPr>
          </a:p>
        </p:txBody>
      </p:sp>
      <p:sp>
        <p:nvSpPr>
          <p:cNvPr id="9" name="object 9"/>
          <p:cNvSpPr txBox="1"/>
          <p:nvPr/>
        </p:nvSpPr>
        <p:spPr>
          <a:xfrm>
            <a:off x="1839430" y="3673352"/>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2207112" y="3597280"/>
            <a:ext cx="6035616" cy="318967"/>
          </a:xfrm>
          <a:prstGeom prst="rect">
            <a:avLst/>
          </a:prstGeom>
        </p:spPr>
        <p:txBody>
          <a:bodyPr vert="horz" wrap="square" lIns="0" tIns="11526" rIns="0" bIns="0" rtlCol="0">
            <a:spAutoFit/>
          </a:bodyPr>
          <a:lstStyle/>
          <a:p>
            <a:pPr marL="11526">
              <a:spcBef>
                <a:spcPts val="91"/>
              </a:spcBef>
            </a:pPr>
            <a:r>
              <a:rPr sz="1997" dirty="0">
                <a:latin typeface="Times New Roman"/>
                <a:cs typeface="Times New Roman"/>
              </a:rPr>
              <a:t>(3)</a:t>
            </a:r>
            <a:r>
              <a:rPr sz="1997" spc="-9" dirty="0">
                <a:latin typeface="Times New Roman"/>
                <a:cs typeface="Times New Roman"/>
              </a:rPr>
              <a:t> </a:t>
            </a:r>
            <a:r>
              <a:rPr sz="1997" b="1" spc="-9" dirty="0">
                <a:latin typeface="Times New Roman"/>
                <a:cs typeface="Times New Roman"/>
              </a:rPr>
              <a:t>archival </a:t>
            </a:r>
            <a:r>
              <a:rPr sz="1997" b="1" spc="-5" dirty="0">
                <a:latin typeface="Times New Roman"/>
                <a:cs typeface="Times New Roman"/>
              </a:rPr>
              <a:t>storage, characterized by</a:t>
            </a:r>
            <a:r>
              <a:rPr sz="1997" b="1" dirty="0">
                <a:latin typeface="Times New Roman"/>
                <a:cs typeface="Times New Roman"/>
              </a:rPr>
              <a:t> </a:t>
            </a:r>
            <a:r>
              <a:rPr sz="1997" b="1" spc="-9" dirty="0">
                <a:latin typeface="Times New Roman"/>
                <a:cs typeface="Times New Roman"/>
              </a:rPr>
              <a:t>infrequent </a:t>
            </a:r>
            <a:r>
              <a:rPr sz="1997" b="1" spc="-5" dirty="0">
                <a:latin typeface="Times New Roman"/>
                <a:cs typeface="Times New Roman"/>
              </a:rPr>
              <a:t>access.</a:t>
            </a:r>
            <a:endParaRPr sz="1997">
              <a:latin typeface="Times New Roman"/>
              <a:cs typeface="Times New Roman"/>
            </a:endParaRPr>
          </a:p>
        </p:txBody>
      </p:sp>
      <p:sp>
        <p:nvSpPr>
          <p:cNvPr id="11" name="object 11"/>
          <p:cNvSpPr txBox="1"/>
          <p:nvPr/>
        </p:nvSpPr>
        <p:spPr>
          <a:xfrm>
            <a:off x="2669304" y="412056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2" name="object 12"/>
          <p:cNvSpPr txBox="1"/>
          <p:nvPr/>
        </p:nvSpPr>
        <p:spPr>
          <a:xfrm>
            <a:off x="3179909" y="4044490"/>
            <a:ext cx="6651684"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archival</a:t>
            </a:r>
            <a:r>
              <a:rPr sz="1997" spc="-14" dirty="0">
                <a:latin typeface="Times New Roman"/>
                <a:cs typeface="Times New Roman"/>
              </a:rPr>
              <a:t> </a:t>
            </a:r>
            <a:r>
              <a:rPr sz="1997" spc="-5" dirty="0">
                <a:latin typeface="Times New Roman"/>
                <a:cs typeface="Times New Roman"/>
              </a:rPr>
              <a:t>storage is characterized</a:t>
            </a:r>
            <a:r>
              <a:rPr sz="1997" dirty="0">
                <a:latin typeface="Times New Roman"/>
                <a:cs typeface="Times New Roman"/>
              </a:rPr>
              <a:t> by</a:t>
            </a:r>
            <a:r>
              <a:rPr sz="1997" spc="9" dirty="0">
                <a:latin typeface="Times New Roman"/>
                <a:cs typeface="Times New Roman"/>
              </a:rPr>
              <a:t> </a:t>
            </a:r>
            <a:r>
              <a:rPr sz="1997" spc="-9" dirty="0">
                <a:latin typeface="Times New Roman"/>
                <a:cs typeface="Times New Roman"/>
              </a:rPr>
              <a:t>massive</a:t>
            </a:r>
            <a:r>
              <a:rPr sz="1997" spc="-5" dirty="0">
                <a:latin typeface="Times New Roman"/>
                <a:cs typeface="Times New Roman"/>
              </a:rPr>
              <a:t> storage requirements</a:t>
            </a:r>
            <a:endParaRPr sz="1997">
              <a:latin typeface="Times New Roman"/>
              <a:cs typeface="Times New Roman"/>
            </a:endParaRPr>
          </a:p>
        </p:txBody>
      </p:sp>
      <p:sp>
        <p:nvSpPr>
          <p:cNvPr id="13" name="object 13"/>
          <p:cNvSpPr txBox="1"/>
          <p:nvPr/>
        </p:nvSpPr>
        <p:spPr>
          <a:xfrm>
            <a:off x="2678526" y="4458275"/>
            <a:ext cx="2737437"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infrequent</a:t>
            </a:r>
            <a:r>
              <a:rPr sz="1997" spc="-14" dirty="0">
                <a:latin typeface="Times New Roman"/>
                <a:cs typeface="Times New Roman"/>
              </a:rPr>
              <a:t> </a:t>
            </a:r>
            <a:r>
              <a:rPr sz="1997" spc="-5" dirty="0">
                <a:latin typeface="Times New Roman"/>
                <a:cs typeface="Times New Roman"/>
              </a:rPr>
              <a:t>need</a:t>
            </a:r>
            <a:r>
              <a:rPr sz="1997" spc="-9" dirty="0">
                <a:latin typeface="Times New Roman"/>
                <a:cs typeface="Times New Roman"/>
              </a:rPr>
              <a:t> </a:t>
            </a:r>
            <a:r>
              <a:rPr sz="1997" dirty="0">
                <a:latin typeface="Times New Roman"/>
                <a:cs typeface="Times New Roman"/>
              </a:rPr>
              <a:t>for</a:t>
            </a:r>
            <a:r>
              <a:rPr sz="1997" spc="-23" dirty="0">
                <a:latin typeface="Times New Roman"/>
                <a:cs typeface="Times New Roman"/>
              </a:rPr>
              <a:t> </a:t>
            </a:r>
            <a:r>
              <a:rPr sz="1997" spc="-9" dirty="0">
                <a:latin typeface="Times New Roman"/>
                <a:cs typeface="Times New Roman"/>
              </a:rPr>
              <a:t>access.</a:t>
            </a:r>
            <a:endParaRPr sz="1997">
              <a:latin typeface="Times New Roman"/>
              <a:cs typeface="Times New Roman"/>
            </a:endParaRPr>
          </a:p>
        </p:txBody>
      </p:sp>
      <p:sp>
        <p:nvSpPr>
          <p:cNvPr id="14" name="object 14"/>
          <p:cNvSpPr txBox="1"/>
          <p:nvPr/>
        </p:nvSpPr>
        <p:spPr>
          <a:xfrm>
            <a:off x="2669304" y="494698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5" name="object 15"/>
          <p:cNvSpPr txBox="1"/>
          <p:nvPr/>
        </p:nvSpPr>
        <p:spPr>
          <a:xfrm>
            <a:off x="3121128" y="4872063"/>
            <a:ext cx="6493201" cy="1013749"/>
          </a:xfrm>
          <a:prstGeom prst="rect">
            <a:avLst/>
          </a:prstGeom>
        </p:spPr>
        <p:txBody>
          <a:bodyPr vert="horz" wrap="square" lIns="0" tIns="39189" rIns="0" bIns="0" rtlCol="0">
            <a:spAutoFit/>
          </a:bodyPr>
          <a:lstStyle/>
          <a:p>
            <a:pPr marL="69732" marR="4611">
              <a:lnSpc>
                <a:spcPts val="2224"/>
              </a:lnSpc>
              <a:spcBef>
                <a:spcPts val="309"/>
              </a:spcBef>
            </a:pPr>
            <a:r>
              <a:rPr sz="1997" spc="-5" dirty="0">
                <a:latin typeface="Times New Roman"/>
                <a:cs typeface="Times New Roman"/>
              </a:rPr>
              <a:t>Magnetic</a:t>
            </a:r>
            <a:r>
              <a:rPr sz="1997" spc="-9" dirty="0">
                <a:latin typeface="Times New Roman"/>
                <a:cs typeface="Times New Roman"/>
              </a:rPr>
              <a:t> </a:t>
            </a:r>
            <a:r>
              <a:rPr sz="1997" spc="-5" dirty="0">
                <a:latin typeface="Times New Roman"/>
                <a:cs typeface="Times New Roman"/>
              </a:rPr>
              <a:t>tapes</a:t>
            </a:r>
            <a:r>
              <a:rPr sz="1997" spc="5" dirty="0">
                <a:latin typeface="Times New Roman"/>
                <a:cs typeface="Times New Roman"/>
              </a:rPr>
              <a:t> </a:t>
            </a:r>
            <a:r>
              <a:rPr sz="1997" spc="-5" dirty="0">
                <a:latin typeface="Times New Roman"/>
                <a:cs typeface="Times New Roman"/>
              </a:rPr>
              <a:t>and</a:t>
            </a:r>
            <a:r>
              <a:rPr sz="1997" spc="9" dirty="0">
                <a:latin typeface="Times New Roman"/>
                <a:cs typeface="Times New Roman"/>
              </a:rPr>
              <a:t> </a:t>
            </a:r>
            <a:r>
              <a:rPr sz="1997" spc="-5" dirty="0">
                <a:latin typeface="Times New Roman"/>
                <a:cs typeface="Times New Roman"/>
              </a:rPr>
              <a:t>optical</a:t>
            </a:r>
            <a:r>
              <a:rPr sz="1997" dirty="0">
                <a:latin typeface="Times New Roman"/>
                <a:cs typeface="Times New Roman"/>
              </a:rPr>
              <a:t> </a:t>
            </a:r>
            <a:r>
              <a:rPr sz="1997" spc="-5" dirty="0">
                <a:latin typeface="Times New Roman"/>
                <a:cs typeface="Times New Roman"/>
              </a:rPr>
              <a:t>disks housed</a:t>
            </a:r>
            <a:r>
              <a:rPr sz="1997" spc="9" dirty="0">
                <a:latin typeface="Times New Roman"/>
                <a:cs typeface="Times New Roman"/>
              </a:rPr>
              <a:t> </a:t>
            </a:r>
            <a:r>
              <a:rPr sz="1997" spc="-5" dirty="0">
                <a:latin typeface="Times New Roman"/>
                <a:cs typeface="Times New Roman"/>
              </a:rPr>
              <a:t>in</a:t>
            </a:r>
            <a:r>
              <a:rPr sz="1997" dirty="0">
                <a:latin typeface="Times New Roman"/>
                <a:cs typeface="Times New Roman"/>
              </a:rPr>
              <a:t> </a:t>
            </a:r>
            <a:r>
              <a:rPr sz="1997" spc="-5" dirty="0">
                <a:latin typeface="Times New Roman"/>
                <a:cs typeface="Times New Roman"/>
              </a:rPr>
              <a:t>“jukeboxes”</a:t>
            </a:r>
            <a:r>
              <a:rPr sz="1997" spc="-9" dirty="0">
                <a:latin typeface="Times New Roman"/>
                <a:cs typeface="Times New Roman"/>
              </a:rPr>
              <a:t> </a:t>
            </a:r>
            <a:r>
              <a:rPr sz="1997" spc="-5" dirty="0">
                <a:latin typeface="Times New Roman"/>
                <a:cs typeface="Times New Roman"/>
              </a:rPr>
              <a:t>are</a:t>
            </a:r>
            <a:r>
              <a:rPr sz="1997" spc="5" dirty="0">
                <a:latin typeface="Times New Roman"/>
                <a:cs typeface="Times New Roman"/>
              </a:rPr>
              <a:t> </a:t>
            </a:r>
            <a:r>
              <a:rPr sz="1997" spc="-5" dirty="0">
                <a:latin typeface="Times New Roman"/>
                <a:cs typeface="Times New Roman"/>
              </a:rPr>
              <a:t>the </a:t>
            </a:r>
            <a:r>
              <a:rPr sz="1997" spc="-486" dirty="0">
                <a:latin typeface="Times New Roman"/>
                <a:cs typeface="Times New Roman"/>
              </a:rPr>
              <a:t> </a:t>
            </a:r>
            <a:r>
              <a:rPr sz="1997" spc="-5" dirty="0">
                <a:latin typeface="Times New Roman"/>
                <a:cs typeface="Times New Roman"/>
              </a:rPr>
              <a:t>usual</a:t>
            </a:r>
            <a:endParaRPr sz="1997">
              <a:latin typeface="Times New Roman"/>
              <a:cs typeface="Times New Roman"/>
            </a:endParaRPr>
          </a:p>
          <a:p>
            <a:pPr marL="11526">
              <a:spcBef>
                <a:spcPts val="817"/>
              </a:spcBef>
            </a:pPr>
            <a:r>
              <a:rPr sz="1997" spc="-9" dirty="0">
                <a:latin typeface="Times New Roman"/>
                <a:cs typeface="Times New Roman"/>
              </a:rPr>
              <a:t>media</a:t>
            </a:r>
            <a:r>
              <a:rPr sz="1997" spc="-18" dirty="0">
                <a:latin typeface="Times New Roman"/>
                <a:cs typeface="Times New Roman"/>
              </a:rPr>
              <a:t> </a:t>
            </a:r>
            <a:r>
              <a:rPr sz="1997" dirty="0">
                <a:latin typeface="Times New Roman"/>
                <a:cs typeface="Times New Roman"/>
              </a:rPr>
              <a:t>for</a:t>
            </a:r>
            <a:r>
              <a:rPr sz="1997" spc="-9" dirty="0">
                <a:latin typeface="Times New Roman"/>
                <a:cs typeface="Times New Roman"/>
              </a:rPr>
              <a:t> </a:t>
            </a:r>
            <a:r>
              <a:rPr sz="1997" spc="-5" dirty="0">
                <a:latin typeface="Times New Roman"/>
                <a:cs typeface="Times New Roman"/>
              </a:rPr>
              <a:t>archival</a:t>
            </a:r>
            <a:r>
              <a:rPr sz="1997" spc="-14" dirty="0">
                <a:latin typeface="Times New Roman"/>
                <a:cs typeface="Times New Roman"/>
              </a:rPr>
              <a:t> </a:t>
            </a:r>
            <a:r>
              <a:rPr sz="1997" spc="-5" dirty="0">
                <a:latin typeface="Times New Roman"/>
                <a:cs typeface="Times New Roman"/>
              </a:rPr>
              <a:t>applications.</a:t>
            </a:r>
            <a:endParaRPr sz="1997">
              <a:latin typeface="Times New Roman"/>
              <a:cs typeface="Times New Roman"/>
            </a:endParaRPr>
          </a:p>
        </p:txBody>
      </p:sp>
      <p:sp>
        <p:nvSpPr>
          <p:cNvPr id="16" name="object 16"/>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8" name="Slide Number Placeholder 17">
            <a:extLst>
              <a:ext uri="{FF2B5EF4-FFF2-40B4-BE49-F238E27FC236}">
                <a16:creationId xmlns:a16="http://schemas.microsoft.com/office/drawing/2014/main" id="{9399E3AA-CFCD-47CD-5D63-3DB54D86B048}"/>
              </a:ext>
            </a:extLst>
          </p:cNvPr>
          <p:cNvSpPr>
            <a:spLocks noGrp="1"/>
          </p:cNvSpPr>
          <p:nvPr>
            <p:ph type="sldNum" sz="quarter" idx="12"/>
          </p:nvPr>
        </p:nvSpPr>
        <p:spPr/>
        <p:txBody>
          <a:bodyPr/>
          <a:lstStyle/>
          <a:p>
            <a:pPr marL="38100"/>
            <a:fld id="{81D60167-4931-47E6-BA6A-407CBD079E47}" type="slidenum">
              <a:rPr lang="en-IN" smtClean="0"/>
              <a:pPr marL="38100"/>
              <a:t>27</a:t>
            </a:fld>
            <a:endParaRPr lang="en-IN" dirty="0"/>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4853" y="925124"/>
            <a:ext cx="8186377" cy="2005514"/>
          </a:xfrm>
          <a:prstGeom prst="rect">
            <a:avLst/>
          </a:prstGeom>
        </p:spPr>
        <p:txBody>
          <a:bodyPr vert="horz" wrap="square" lIns="0" tIns="178654" rIns="0" bIns="0" rtlCol="0">
            <a:spAutoFit/>
          </a:bodyPr>
          <a:lstStyle/>
          <a:p>
            <a:pPr marL="55325">
              <a:spcBef>
                <a:spcPts val="1407"/>
              </a:spcBef>
            </a:pPr>
            <a:r>
              <a:rPr sz="2360" b="1" dirty="0">
                <a:latin typeface="Times New Roman"/>
                <a:cs typeface="Times New Roman"/>
              </a:rPr>
              <a:t>6)Image</a:t>
            </a:r>
            <a:r>
              <a:rPr sz="2360" b="1" spc="-64" dirty="0">
                <a:latin typeface="Times New Roman"/>
                <a:cs typeface="Times New Roman"/>
              </a:rPr>
              <a:t> </a:t>
            </a:r>
            <a:r>
              <a:rPr sz="2360" b="1" spc="-5" dirty="0">
                <a:latin typeface="Times New Roman"/>
                <a:cs typeface="Times New Roman"/>
              </a:rPr>
              <a:t>displays</a:t>
            </a:r>
            <a:endParaRPr sz="2360" dirty="0">
              <a:latin typeface="Times New Roman"/>
              <a:cs typeface="Times New Roman"/>
            </a:endParaRPr>
          </a:p>
          <a:p>
            <a:pPr marL="357304" marR="509446" indent="-301979">
              <a:lnSpc>
                <a:spcPts val="2233"/>
              </a:lnSpc>
              <a:spcBef>
                <a:spcPts val="1330"/>
              </a:spcBef>
              <a:buFont typeface="Arial MT"/>
              <a:buChar char="•"/>
              <a:tabLst>
                <a:tab pos="347507" algn="l"/>
                <a:tab pos="348084" algn="l"/>
              </a:tabLst>
            </a:pPr>
            <a:r>
              <a:rPr sz="1997" spc="-9" dirty="0">
                <a:latin typeface="Times New Roman"/>
                <a:cs typeface="Times New Roman"/>
              </a:rPr>
              <a:t>Image</a:t>
            </a:r>
            <a:r>
              <a:rPr sz="1997" dirty="0">
                <a:latin typeface="Times New Roman"/>
                <a:cs typeface="Times New Roman"/>
              </a:rPr>
              <a:t> </a:t>
            </a:r>
            <a:r>
              <a:rPr sz="1997" spc="-5" dirty="0">
                <a:latin typeface="Times New Roman"/>
                <a:cs typeface="Times New Roman"/>
              </a:rPr>
              <a:t>displays in</a:t>
            </a:r>
            <a:r>
              <a:rPr sz="1997" spc="9" dirty="0">
                <a:latin typeface="Times New Roman"/>
                <a:cs typeface="Times New Roman"/>
              </a:rPr>
              <a:t> </a:t>
            </a:r>
            <a:r>
              <a:rPr sz="1997" spc="-5" dirty="0">
                <a:latin typeface="Times New Roman"/>
                <a:cs typeface="Times New Roman"/>
              </a:rPr>
              <a:t>use</a:t>
            </a:r>
            <a:r>
              <a:rPr sz="1997" spc="9" dirty="0">
                <a:latin typeface="Times New Roman"/>
                <a:cs typeface="Times New Roman"/>
              </a:rPr>
              <a:t> </a:t>
            </a:r>
            <a:r>
              <a:rPr sz="1997" spc="-5" dirty="0">
                <a:latin typeface="Times New Roman"/>
                <a:cs typeface="Times New Roman"/>
              </a:rPr>
              <a:t>today</a:t>
            </a:r>
            <a:r>
              <a:rPr sz="1997" spc="18" dirty="0">
                <a:latin typeface="Times New Roman"/>
                <a:cs typeface="Times New Roman"/>
              </a:rPr>
              <a:t> </a:t>
            </a:r>
            <a:r>
              <a:rPr sz="1997" spc="-5" dirty="0">
                <a:latin typeface="Times New Roman"/>
                <a:cs typeface="Times New Roman"/>
              </a:rPr>
              <a:t>are</a:t>
            </a:r>
            <a:r>
              <a:rPr sz="1997" spc="5" dirty="0">
                <a:latin typeface="Times New Roman"/>
                <a:cs typeface="Times New Roman"/>
              </a:rPr>
              <a:t> </a:t>
            </a:r>
            <a:r>
              <a:rPr sz="1997" spc="-9" dirty="0">
                <a:latin typeface="Times New Roman"/>
                <a:cs typeface="Times New Roman"/>
              </a:rPr>
              <a:t>mainly</a:t>
            </a:r>
            <a:r>
              <a:rPr sz="1997" spc="23" dirty="0">
                <a:latin typeface="Times New Roman"/>
                <a:cs typeface="Times New Roman"/>
              </a:rPr>
              <a:t> </a:t>
            </a:r>
            <a:r>
              <a:rPr sz="1997" spc="-5" dirty="0">
                <a:latin typeface="Times New Roman"/>
                <a:cs typeface="Times New Roman"/>
              </a:rPr>
              <a:t>color</a:t>
            </a:r>
            <a:r>
              <a:rPr sz="1997" dirty="0">
                <a:latin typeface="Times New Roman"/>
                <a:cs typeface="Times New Roman"/>
              </a:rPr>
              <a:t> </a:t>
            </a:r>
            <a:r>
              <a:rPr sz="1997" spc="-5" dirty="0">
                <a:latin typeface="Times New Roman"/>
                <a:cs typeface="Times New Roman"/>
              </a:rPr>
              <a:t>(preferably</a:t>
            </a:r>
            <a:r>
              <a:rPr sz="1997" spc="14" dirty="0">
                <a:latin typeface="Times New Roman"/>
                <a:cs typeface="Times New Roman"/>
              </a:rPr>
              <a:t> </a:t>
            </a:r>
            <a:r>
              <a:rPr sz="1997" spc="-5" dirty="0">
                <a:latin typeface="Times New Roman"/>
                <a:cs typeface="Times New Roman"/>
              </a:rPr>
              <a:t>flat</a:t>
            </a:r>
            <a:r>
              <a:rPr sz="1997" spc="9" dirty="0">
                <a:latin typeface="Times New Roman"/>
                <a:cs typeface="Times New Roman"/>
              </a:rPr>
              <a:t> </a:t>
            </a:r>
            <a:r>
              <a:rPr sz="1997" spc="-9" dirty="0">
                <a:latin typeface="Times New Roman"/>
                <a:cs typeface="Times New Roman"/>
              </a:rPr>
              <a:t>screen)</a:t>
            </a:r>
            <a:r>
              <a:rPr sz="1997" spc="-27" dirty="0">
                <a:latin typeface="Times New Roman"/>
                <a:cs typeface="Times New Roman"/>
              </a:rPr>
              <a:t> </a:t>
            </a:r>
            <a:r>
              <a:rPr sz="1997" spc="-5" dirty="0">
                <a:latin typeface="Times New Roman"/>
                <a:cs typeface="Times New Roman"/>
              </a:rPr>
              <a:t>TV </a:t>
            </a:r>
            <a:r>
              <a:rPr sz="1997" spc="-486" dirty="0">
                <a:latin typeface="Times New Roman"/>
                <a:cs typeface="Times New Roman"/>
              </a:rPr>
              <a:t> </a:t>
            </a:r>
            <a:r>
              <a:rPr sz="1997" spc="-5" dirty="0">
                <a:latin typeface="Times New Roman"/>
                <a:cs typeface="Times New Roman"/>
              </a:rPr>
              <a:t>monitors.</a:t>
            </a:r>
            <a:endParaRPr sz="1997" dirty="0">
              <a:latin typeface="Times New Roman"/>
              <a:cs typeface="Times New Roman"/>
            </a:endParaRPr>
          </a:p>
          <a:p>
            <a:pPr marL="350389" marR="39188" indent="-304285">
              <a:lnSpc>
                <a:spcPts val="2224"/>
              </a:lnSpc>
              <a:spcBef>
                <a:spcPts val="1284"/>
              </a:spcBef>
              <a:buSzPct val="45454"/>
              <a:buFont typeface="Wingdings"/>
              <a:buChar char=""/>
              <a:tabLst>
                <a:tab pos="476597" algn="l"/>
                <a:tab pos="477173" algn="l"/>
              </a:tabLst>
            </a:pPr>
            <a:r>
              <a:rPr sz="1634" dirty="0"/>
              <a:t>	</a:t>
            </a:r>
            <a:r>
              <a:rPr sz="1997" spc="-5" dirty="0">
                <a:latin typeface="Times New Roman"/>
                <a:cs typeface="Times New Roman"/>
              </a:rPr>
              <a:t>Monitors</a:t>
            </a:r>
            <a:r>
              <a:rPr sz="1997" spc="5" dirty="0">
                <a:latin typeface="Times New Roman"/>
                <a:cs typeface="Times New Roman"/>
              </a:rPr>
              <a:t> </a:t>
            </a:r>
            <a:r>
              <a:rPr sz="1997" spc="-5" dirty="0">
                <a:latin typeface="Times New Roman"/>
                <a:cs typeface="Times New Roman"/>
              </a:rPr>
              <a:t>are</a:t>
            </a:r>
            <a:r>
              <a:rPr sz="1997" spc="5" dirty="0">
                <a:latin typeface="Times New Roman"/>
                <a:cs typeface="Times New Roman"/>
              </a:rPr>
              <a:t> </a:t>
            </a:r>
            <a:r>
              <a:rPr sz="1997" spc="-5" dirty="0">
                <a:latin typeface="Times New Roman"/>
                <a:cs typeface="Times New Roman"/>
              </a:rPr>
              <a:t>driven</a:t>
            </a:r>
            <a:r>
              <a:rPr sz="1997" spc="9" dirty="0">
                <a:latin typeface="Times New Roman"/>
                <a:cs typeface="Times New Roman"/>
              </a:rPr>
              <a:t> </a:t>
            </a:r>
            <a:r>
              <a:rPr sz="1997" dirty="0">
                <a:latin typeface="Times New Roman"/>
                <a:cs typeface="Times New Roman"/>
              </a:rPr>
              <a:t>by</a:t>
            </a:r>
            <a:r>
              <a:rPr sz="1997" spc="18" dirty="0">
                <a:latin typeface="Times New Roman"/>
                <a:cs typeface="Times New Roman"/>
              </a:rPr>
              <a:t> </a:t>
            </a:r>
            <a:r>
              <a:rPr sz="1997" spc="-5" dirty="0">
                <a:latin typeface="Times New Roman"/>
                <a:cs typeface="Times New Roman"/>
              </a:rPr>
              <a:t>the</a:t>
            </a:r>
            <a:r>
              <a:rPr sz="1997" spc="9" dirty="0">
                <a:latin typeface="Times New Roman"/>
                <a:cs typeface="Times New Roman"/>
              </a:rPr>
              <a:t> </a:t>
            </a:r>
            <a:r>
              <a:rPr sz="1997" spc="-5" dirty="0">
                <a:latin typeface="Times New Roman"/>
                <a:cs typeface="Times New Roman"/>
              </a:rPr>
              <a:t>outputs </a:t>
            </a:r>
            <a:r>
              <a:rPr sz="1997" dirty="0">
                <a:latin typeface="Times New Roman"/>
                <a:cs typeface="Times New Roman"/>
              </a:rPr>
              <a:t>of </a:t>
            </a:r>
            <a:r>
              <a:rPr sz="1997" spc="-9" dirty="0">
                <a:latin typeface="Times New Roman"/>
                <a:cs typeface="Times New Roman"/>
              </a:rPr>
              <a:t>image</a:t>
            </a:r>
            <a:r>
              <a:rPr sz="1997" dirty="0">
                <a:latin typeface="Times New Roman"/>
                <a:cs typeface="Times New Roman"/>
              </a:rPr>
              <a:t> and</a:t>
            </a:r>
            <a:r>
              <a:rPr sz="1997" spc="14" dirty="0">
                <a:latin typeface="Times New Roman"/>
                <a:cs typeface="Times New Roman"/>
              </a:rPr>
              <a:t> </a:t>
            </a:r>
            <a:r>
              <a:rPr sz="1997" spc="-5" dirty="0">
                <a:latin typeface="Times New Roman"/>
                <a:cs typeface="Times New Roman"/>
              </a:rPr>
              <a:t>graphics display</a:t>
            </a:r>
            <a:r>
              <a:rPr sz="1997" spc="18" dirty="0">
                <a:latin typeface="Times New Roman"/>
                <a:cs typeface="Times New Roman"/>
              </a:rPr>
              <a:t> </a:t>
            </a:r>
            <a:r>
              <a:rPr sz="1997" spc="-5" dirty="0">
                <a:latin typeface="Times New Roman"/>
                <a:cs typeface="Times New Roman"/>
              </a:rPr>
              <a:t>cards</a:t>
            </a:r>
            <a:r>
              <a:rPr sz="1997" spc="5" dirty="0">
                <a:latin typeface="Times New Roman"/>
                <a:cs typeface="Times New Roman"/>
              </a:rPr>
              <a:t> </a:t>
            </a:r>
            <a:r>
              <a:rPr sz="1997" spc="-5" dirty="0">
                <a:latin typeface="Times New Roman"/>
                <a:cs typeface="Times New Roman"/>
              </a:rPr>
              <a:t>that </a:t>
            </a:r>
            <a:r>
              <a:rPr sz="1997" spc="-486" dirty="0">
                <a:latin typeface="Times New Roman"/>
                <a:cs typeface="Times New Roman"/>
              </a:rPr>
              <a:t> </a:t>
            </a:r>
            <a:r>
              <a:rPr sz="1997" spc="-5" dirty="0">
                <a:latin typeface="Times New Roman"/>
                <a:cs typeface="Times New Roman"/>
              </a:rPr>
              <a:t>are an</a:t>
            </a:r>
            <a:r>
              <a:rPr sz="1997" dirty="0">
                <a:latin typeface="Times New Roman"/>
                <a:cs typeface="Times New Roman"/>
              </a:rPr>
              <a:t> </a:t>
            </a:r>
            <a:r>
              <a:rPr sz="1997" spc="-5" dirty="0">
                <a:latin typeface="Times New Roman"/>
                <a:cs typeface="Times New Roman"/>
              </a:rPr>
              <a:t>integral part</a:t>
            </a:r>
            <a:r>
              <a:rPr sz="1997" spc="5" dirty="0">
                <a:latin typeface="Times New Roman"/>
                <a:cs typeface="Times New Roman"/>
              </a:rPr>
              <a:t> </a:t>
            </a:r>
            <a:r>
              <a:rPr sz="1997" dirty="0">
                <a:latin typeface="Times New Roman"/>
                <a:cs typeface="Times New Roman"/>
              </a:rPr>
              <a:t>of</a:t>
            </a:r>
            <a:r>
              <a:rPr sz="1997" spc="5"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computer </a:t>
            </a:r>
            <a:r>
              <a:rPr sz="1997" spc="-9" dirty="0">
                <a:latin typeface="Times New Roman"/>
                <a:cs typeface="Times New Roman"/>
              </a:rPr>
              <a:t>system.</a:t>
            </a:r>
            <a:endParaRPr sz="1997" dirty="0">
              <a:latin typeface="Times New Roman"/>
              <a:cs typeface="Times New Roman"/>
            </a:endParaRPr>
          </a:p>
        </p:txBody>
      </p:sp>
      <p:sp>
        <p:nvSpPr>
          <p:cNvPr id="3" name="object 3"/>
          <p:cNvSpPr txBox="1"/>
          <p:nvPr/>
        </p:nvSpPr>
        <p:spPr>
          <a:xfrm>
            <a:off x="1839430" y="312932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2207109" y="3053250"/>
            <a:ext cx="7066622"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Display</a:t>
            </a:r>
            <a:r>
              <a:rPr sz="1997" spc="5" dirty="0">
                <a:latin typeface="Times New Roman"/>
                <a:cs typeface="Times New Roman"/>
              </a:rPr>
              <a:t> </a:t>
            </a:r>
            <a:r>
              <a:rPr sz="1997" spc="-5" dirty="0">
                <a:latin typeface="Times New Roman"/>
                <a:cs typeface="Times New Roman"/>
              </a:rPr>
              <a:t>cards</a:t>
            </a:r>
            <a:r>
              <a:rPr sz="1997" dirty="0">
                <a:latin typeface="Times New Roman"/>
                <a:cs typeface="Times New Roman"/>
              </a:rPr>
              <a:t> </a:t>
            </a:r>
            <a:r>
              <a:rPr sz="1997" spc="-5" dirty="0">
                <a:latin typeface="Times New Roman"/>
                <a:cs typeface="Times New Roman"/>
              </a:rPr>
              <a:t>available </a:t>
            </a:r>
            <a:r>
              <a:rPr sz="1997" spc="-9" dirty="0">
                <a:latin typeface="Times New Roman"/>
                <a:cs typeface="Times New Roman"/>
              </a:rPr>
              <a:t>commercially</a:t>
            </a:r>
            <a:r>
              <a:rPr sz="1997" spc="5" dirty="0">
                <a:latin typeface="Times New Roman"/>
                <a:cs typeface="Times New Roman"/>
              </a:rPr>
              <a:t> </a:t>
            </a:r>
            <a:r>
              <a:rPr sz="1997" dirty="0">
                <a:latin typeface="Times New Roman"/>
                <a:cs typeface="Times New Roman"/>
              </a:rPr>
              <a:t>as</a:t>
            </a:r>
            <a:r>
              <a:rPr sz="1997" spc="-5" dirty="0">
                <a:latin typeface="Times New Roman"/>
                <a:cs typeface="Times New Roman"/>
              </a:rPr>
              <a:t> part </a:t>
            </a:r>
            <a:r>
              <a:rPr sz="1997" dirty="0">
                <a:latin typeface="Times New Roman"/>
                <a:cs typeface="Times New Roman"/>
              </a:rPr>
              <a:t>of</a:t>
            </a:r>
            <a:r>
              <a:rPr sz="1997" spc="-5" dirty="0">
                <a:latin typeface="Times New Roman"/>
                <a:cs typeface="Times New Roman"/>
              </a:rPr>
              <a:t> </a:t>
            </a:r>
            <a:r>
              <a:rPr sz="1997" dirty="0">
                <a:latin typeface="Times New Roman"/>
                <a:cs typeface="Times New Roman"/>
              </a:rPr>
              <a:t>the</a:t>
            </a:r>
            <a:r>
              <a:rPr sz="1997" spc="-5" dirty="0">
                <a:latin typeface="Times New Roman"/>
                <a:cs typeface="Times New Roman"/>
              </a:rPr>
              <a:t> computer</a:t>
            </a:r>
            <a:r>
              <a:rPr sz="1997" spc="5" dirty="0">
                <a:latin typeface="Times New Roman"/>
                <a:cs typeface="Times New Roman"/>
              </a:rPr>
              <a:t> </a:t>
            </a:r>
            <a:r>
              <a:rPr sz="1997" spc="-9" dirty="0">
                <a:latin typeface="Times New Roman"/>
                <a:cs typeface="Times New Roman"/>
              </a:rPr>
              <a:t>system.</a:t>
            </a:r>
            <a:endParaRPr sz="1997">
              <a:latin typeface="Times New Roman"/>
              <a:cs typeface="Times New Roman"/>
            </a:endParaRPr>
          </a:p>
        </p:txBody>
      </p:sp>
      <p:sp>
        <p:nvSpPr>
          <p:cNvPr id="5" name="object 5"/>
          <p:cNvSpPr txBox="1"/>
          <p:nvPr/>
        </p:nvSpPr>
        <p:spPr>
          <a:xfrm>
            <a:off x="1839430" y="357538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2207112" y="3499309"/>
            <a:ext cx="5405141"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In</a:t>
            </a:r>
            <a:r>
              <a:rPr sz="1997" spc="5" dirty="0">
                <a:latin typeface="Times New Roman"/>
                <a:cs typeface="Times New Roman"/>
              </a:rPr>
              <a:t> </a:t>
            </a:r>
            <a:r>
              <a:rPr sz="1997" spc="-5" dirty="0">
                <a:latin typeface="Times New Roman"/>
                <a:cs typeface="Times New Roman"/>
              </a:rPr>
              <a:t>some</a:t>
            </a:r>
            <a:r>
              <a:rPr sz="1997" spc="-9" dirty="0">
                <a:latin typeface="Times New Roman"/>
                <a:cs typeface="Times New Roman"/>
              </a:rPr>
              <a:t> cases,</a:t>
            </a:r>
            <a:r>
              <a:rPr sz="1997" spc="5" dirty="0">
                <a:latin typeface="Times New Roman"/>
                <a:cs typeface="Times New Roman"/>
              </a:rPr>
              <a:t> </a:t>
            </a:r>
            <a:r>
              <a:rPr sz="1997" dirty="0">
                <a:latin typeface="Times New Roman"/>
                <a:cs typeface="Times New Roman"/>
              </a:rPr>
              <a:t>it</a:t>
            </a:r>
            <a:r>
              <a:rPr sz="1997" spc="-5" dirty="0">
                <a:latin typeface="Times New Roman"/>
                <a:cs typeface="Times New Roman"/>
              </a:rPr>
              <a:t> is</a:t>
            </a:r>
            <a:r>
              <a:rPr sz="1997" spc="5" dirty="0">
                <a:latin typeface="Times New Roman"/>
                <a:cs typeface="Times New Roman"/>
              </a:rPr>
              <a:t> </a:t>
            </a:r>
            <a:r>
              <a:rPr sz="1997" spc="-9" dirty="0">
                <a:latin typeface="Times New Roman"/>
                <a:cs typeface="Times New Roman"/>
              </a:rPr>
              <a:t>necessary</a:t>
            </a:r>
            <a:r>
              <a:rPr sz="1997" spc="14" dirty="0">
                <a:latin typeface="Times New Roman"/>
                <a:cs typeface="Times New Roman"/>
              </a:rPr>
              <a:t> </a:t>
            </a:r>
            <a:r>
              <a:rPr sz="1997" dirty="0">
                <a:latin typeface="Times New Roman"/>
                <a:cs typeface="Times New Roman"/>
              </a:rPr>
              <a:t>to</a:t>
            </a:r>
            <a:r>
              <a:rPr sz="1997" spc="5" dirty="0">
                <a:latin typeface="Times New Roman"/>
                <a:cs typeface="Times New Roman"/>
              </a:rPr>
              <a:t> </a:t>
            </a:r>
            <a:r>
              <a:rPr sz="1997" dirty="0">
                <a:latin typeface="Times New Roman"/>
                <a:cs typeface="Times New Roman"/>
              </a:rPr>
              <a:t>have</a:t>
            </a:r>
            <a:r>
              <a:rPr sz="1997" spc="-5" dirty="0">
                <a:latin typeface="Times New Roman"/>
                <a:cs typeface="Times New Roman"/>
              </a:rPr>
              <a:t> stereo</a:t>
            </a:r>
            <a:r>
              <a:rPr sz="1997" spc="5" dirty="0">
                <a:latin typeface="Times New Roman"/>
                <a:cs typeface="Times New Roman"/>
              </a:rPr>
              <a:t> </a:t>
            </a:r>
            <a:r>
              <a:rPr sz="1997" spc="-5" dirty="0">
                <a:latin typeface="Times New Roman"/>
                <a:cs typeface="Times New Roman"/>
              </a:rPr>
              <a:t>displays,</a:t>
            </a:r>
            <a:endParaRPr sz="1997" dirty="0">
              <a:latin typeface="Times New Roman"/>
              <a:cs typeface="Times New Roman"/>
            </a:endParaRPr>
          </a:p>
        </p:txBody>
      </p:sp>
      <p:sp>
        <p:nvSpPr>
          <p:cNvPr id="7" name="object 7"/>
          <p:cNvSpPr txBox="1"/>
          <p:nvPr/>
        </p:nvSpPr>
        <p:spPr>
          <a:xfrm>
            <a:off x="1839430" y="4022592"/>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8" name="object 8"/>
          <p:cNvSpPr txBox="1"/>
          <p:nvPr/>
        </p:nvSpPr>
        <p:spPr>
          <a:xfrm>
            <a:off x="2143719" y="3946520"/>
            <a:ext cx="7068350" cy="603829"/>
          </a:xfrm>
          <a:prstGeom prst="rect">
            <a:avLst/>
          </a:prstGeom>
        </p:spPr>
        <p:txBody>
          <a:bodyPr vert="horz" wrap="square" lIns="0" tIns="39189" rIns="0" bIns="0" rtlCol="0">
            <a:spAutoFit/>
          </a:bodyPr>
          <a:lstStyle/>
          <a:p>
            <a:pPr marL="11526" marR="4611" indent="58782">
              <a:lnSpc>
                <a:spcPts val="2224"/>
              </a:lnSpc>
              <a:spcBef>
                <a:spcPts val="309"/>
              </a:spcBef>
            </a:pPr>
            <a:r>
              <a:rPr sz="1997" spc="-5" dirty="0">
                <a:latin typeface="Times New Roman"/>
                <a:cs typeface="Times New Roman"/>
              </a:rPr>
              <a:t>These</a:t>
            </a:r>
            <a:r>
              <a:rPr sz="1997" spc="-9" dirty="0">
                <a:latin typeface="Times New Roman"/>
                <a:cs typeface="Times New Roman"/>
              </a:rPr>
              <a:t> </a:t>
            </a:r>
            <a:r>
              <a:rPr sz="1997" spc="-5" dirty="0">
                <a:latin typeface="Times New Roman"/>
                <a:cs typeface="Times New Roman"/>
              </a:rPr>
              <a:t>are</a:t>
            </a:r>
            <a:r>
              <a:rPr sz="1997" dirty="0">
                <a:latin typeface="Times New Roman"/>
                <a:cs typeface="Times New Roman"/>
              </a:rPr>
              <a:t> </a:t>
            </a:r>
            <a:r>
              <a:rPr sz="1997" spc="-9" dirty="0">
                <a:latin typeface="Times New Roman"/>
                <a:cs typeface="Times New Roman"/>
              </a:rPr>
              <a:t>implemented</a:t>
            </a:r>
            <a:r>
              <a:rPr sz="1997" spc="5" dirty="0">
                <a:latin typeface="Times New Roman"/>
                <a:cs typeface="Times New Roman"/>
              </a:rPr>
              <a:t> </a:t>
            </a:r>
            <a:r>
              <a:rPr sz="1997" spc="-5" dirty="0">
                <a:latin typeface="Times New Roman"/>
                <a:cs typeface="Times New Roman"/>
              </a:rPr>
              <a:t>in</a:t>
            </a:r>
            <a:r>
              <a:rPr sz="1997" spc="9"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form</a:t>
            </a:r>
            <a:r>
              <a:rPr sz="1997" spc="-14" dirty="0">
                <a:latin typeface="Times New Roman"/>
                <a:cs typeface="Times New Roman"/>
              </a:rPr>
              <a:t> </a:t>
            </a:r>
            <a:r>
              <a:rPr sz="1997" dirty="0">
                <a:latin typeface="Times New Roman"/>
                <a:cs typeface="Times New Roman"/>
              </a:rPr>
              <a:t>of</a:t>
            </a:r>
            <a:r>
              <a:rPr sz="1997" spc="9" dirty="0">
                <a:latin typeface="Times New Roman"/>
                <a:cs typeface="Times New Roman"/>
              </a:rPr>
              <a:t> </a:t>
            </a:r>
            <a:r>
              <a:rPr sz="1997" spc="-5" dirty="0">
                <a:latin typeface="Times New Roman"/>
                <a:cs typeface="Times New Roman"/>
              </a:rPr>
              <a:t>headgear containing</a:t>
            </a:r>
            <a:r>
              <a:rPr sz="1997" spc="5" dirty="0">
                <a:latin typeface="Times New Roman"/>
                <a:cs typeface="Times New Roman"/>
              </a:rPr>
              <a:t> </a:t>
            </a:r>
            <a:r>
              <a:rPr sz="1997" spc="-5" dirty="0">
                <a:latin typeface="Times New Roman"/>
                <a:cs typeface="Times New Roman"/>
              </a:rPr>
              <a:t>two </a:t>
            </a:r>
            <a:r>
              <a:rPr sz="1997" spc="-9" dirty="0">
                <a:latin typeface="Times New Roman"/>
                <a:cs typeface="Times New Roman"/>
              </a:rPr>
              <a:t>small </a:t>
            </a:r>
            <a:r>
              <a:rPr sz="1997" spc="-486" dirty="0">
                <a:latin typeface="Times New Roman"/>
                <a:cs typeface="Times New Roman"/>
              </a:rPr>
              <a:t> </a:t>
            </a:r>
            <a:r>
              <a:rPr sz="1997" dirty="0">
                <a:latin typeface="Times New Roman"/>
                <a:cs typeface="Times New Roman"/>
              </a:rPr>
              <a:t>displays</a:t>
            </a:r>
            <a:r>
              <a:rPr sz="1997" spc="-14" dirty="0">
                <a:latin typeface="Times New Roman"/>
                <a:cs typeface="Times New Roman"/>
              </a:rPr>
              <a:t> </a:t>
            </a:r>
            <a:r>
              <a:rPr sz="1997" spc="-5" dirty="0">
                <a:latin typeface="Times New Roman"/>
                <a:cs typeface="Times New Roman"/>
              </a:rPr>
              <a:t>embedded</a:t>
            </a:r>
            <a:r>
              <a:rPr sz="1997" spc="5" dirty="0">
                <a:latin typeface="Times New Roman"/>
                <a:cs typeface="Times New Roman"/>
              </a:rPr>
              <a:t> </a:t>
            </a:r>
            <a:r>
              <a:rPr sz="1997" spc="-5" dirty="0">
                <a:latin typeface="Times New Roman"/>
                <a:cs typeface="Times New Roman"/>
              </a:rPr>
              <a:t>in</a:t>
            </a:r>
            <a:r>
              <a:rPr sz="1997" spc="5" dirty="0">
                <a:latin typeface="Times New Roman"/>
                <a:cs typeface="Times New Roman"/>
              </a:rPr>
              <a:t> </a:t>
            </a:r>
            <a:r>
              <a:rPr sz="1997" dirty="0">
                <a:latin typeface="Times New Roman"/>
                <a:cs typeface="Times New Roman"/>
              </a:rPr>
              <a:t>goggles</a:t>
            </a:r>
            <a:r>
              <a:rPr sz="1997" spc="-9" dirty="0">
                <a:latin typeface="Times New Roman"/>
                <a:cs typeface="Times New Roman"/>
              </a:rPr>
              <a:t> </a:t>
            </a:r>
            <a:r>
              <a:rPr sz="1997" spc="-5" dirty="0">
                <a:latin typeface="Times New Roman"/>
                <a:cs typeface="Times New Roman"/>
              </a:rPr>
              <a:t>worn</a:t>
            </a:r>
            <a:r>
              <a:rPr sz="1997" dirty="0">
                <a:latin typeface="Times New Roman"/>
                <a:cs typeface="Times New Roman"/>
              </a:rPr>
              <a:t> by</a:t>
            </a:r>
            <a:r>
              <a:rPr sz="1997" spc="14"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27" dirty="0">
                <a:latin typeface="Times New Roman"/>
                <a:cs typeface="Times New Roman"/>
              </a:rPr>
              <a:t>user.</a:t>
            </a:r>
            <a:endParaRPr sz="1997">
              <a:latin typeface="Times New Roman"/>
              <a:cs typeface="Times New Roman"/>
            </a:endParaRPr>
          </a:p>
        </p:txBody>
      </p:sp>
      <p:sp>
        <p:nvSpPr>
          <p:cNvPr id="9" name="object 9"/>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1" name="Slide Number Placeholder 10">
            <a:extLst>
              <a:ext uri="{FF2B5EF4-FFF2-40B4-BE49-F238E27FC236}">
                <a16:creationId xmlns:a16="http://schemas.microsoft.com/office/drawing/2014/main" id="{A06EDD36-8C8C-0E30-C71D-B8E63D9AB6BE}"/>
              </a:ext>
            </a:extLst>
          </p:cNvPr>
          <p:cNvSpPr>
            <a:spLocks noGrp="1"/>
          </p:cNvSpPr>
          <p:nvPr>
            <p:ph type="sldNum" sz="quarter" idx="12"/>
          </p:nvPr>
        </p:nvSpPr>
        <p:spPr/>
        <p:txBody>
          <a:bodyPr/>
          <a:lstStyle/>
          <a:p>
            <a:pPr marL="38100"/>
            <a:fld id="{81D60167-4931-47E6-BA6A-407CBD079E47}" type="slidenum">
              <a:rPr lang="en-IN" smtClean="0"/>
              <a:pPr marL="38100"/>
              <a:t>28</a:t>
            </a:fld>
            <a:endParaRPr lang="en-IN" dirty="0"/>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48373" y="762606"/>
            <a:ext cx="5124482" cy="991967"/>
          </a:xfrm>
          <a:prstGeom prst="rect">
            <a:avLst/>
          </a:prstGeom>
        </p:spPr>
        <p:txBody>
          <a:bodyPr vert="horz" wrap="square" lIns="0" tIns="178654" rIns="0" bIns="0" rtlCol="0">
            <a:spAutoFit/>
          </a:bodyPr>
          <a:lstStyle/>
          <a:p>
            <a:pPr marL="11526">
              <a:spcBef>
                <a:spcPts val="1407"/>
              </a:spcBef>
            </a:pPr>
            <a:r>
              <a:rPr sz="2360" b="1" dirty="0">
                <a:latin typeface="Times New Roman"/>
                <a:cs typeface="Times New Roman"/>
              </a:rPr>
              <a:t>7)</a:t>
            </a:r>
            <a:r>
              <a:rPr sz="2360" b="1" spc="-118" dirty="0">
                <a:latin typeface="Times New Roman"/>
                <a:cs typeface="Times New Roman"/>
              </a:rPr>
              <a:t> </a:t>
            </a:r>
            <a:r>
              <a:rPr sz="2360" b="1" dirty="0">
                <a:latin typeface="Times New Roman"/>
                <a:cs typeface="Times New Roman"/>
              </a:rPr>
              <a:t>Hardcopy</a:t>
            </a:r>
            <a:r>
              <a:rPr sz="2360" b="1" spc="-27" dirty="0">
                <a:latin typeface="Times New Roman"/>
                <a:cs typeface="Times New Roman"/>
              </a:rPr>
              <a:t> </a:t>
            </a:r>
            <a:r>
              <a:rPr sz="2360" b="1" spc="-5" dirty="0">
                <a:latin typeface="Times New Roman"/>
                <a:cs typeface="Times New Roman"/>
              </a:rPr>
              <a:t>devices</a:t>
            </a:r>
            <a:endParaRPr sz="2360">
              <a:latin typeface="Times New Roman"/>
              <a:cs typeface="Times New Roman"/>
            </a:endParaRPr>
          </a:p>
          <a:p>
            <a:pPr marL="305437" indent="-293912">
              <a:spcBef>
                <a:spcPts val="1116"/>
              </a:spcBef>
              <a:buFont typeface="Arial MT"/>
              <a:buChar char="•"/>
              <a:tabLst>
                <a:tab pos="304861" algn="l"/>
                <a:tab pos="305437" algn="l"/>
              </a:tabLst>
            </a:pPr>
            <a:r>
              <a:rPr sz="1997" spc="-5" dirty="0">
                <a:latin typeface="Times New Roman"/>
                <a:cs typeface="Times New Roman"/>
              </a:rPr>
              <a:t>Hardcopy</a:t>
            </a:r>
            <a:r>
              <a:rPr sz="1997" spc="14" dirty="0">
                <a:latin typeface="Times New Roman"/>
                <a:cs typeface="Times New Roman"/>
              </a:rPr>
              <a:t> </a:t>
            </a:r>
            <a:r>
              <a:rPr sz="1997" spc="-5" dirty="0">
                <a:latin typeface="Times New Roman"/>
                <a:cs typeface="Times New Roman"/>
              </a:rPr>
              <a:t>devices</a:t>
            </a:r>
            <a:r>
              <a:rPr sz="1997" dirty="0">
                <a:latin typeface="Times New Roman"/>
                <a:cs typeface="Times New Roman"/>
              </a:rPr>
              <a:t> </a:t>
            </a:r>
            <a:r>
              <a:rPr sz="1997" spc="-5" dirty="0">
                <a:latin typeface="Times New Roman"/>
                <a:cs typeface="Times New Roman"/>
              </a:rPr>
              <a:t>for</a:t>
            </a:r>
            <a:r>
              <a:rPr sz="1997" spc="5" dirty="0">
                <a:latin typeface="Times New Roman"/>
                <a:cs typeface="Times New Roman"/>
              </a:rPr>
              <a:t> </a:t>
            </a:r>
            <a:r>
              <a:rPr sz="1997" spc="-5" dirty="0">
                <a:latin typeface="Times New Roman"/>
                <a:cs typeface="Times New Roman"/>
              </a:rPr>
              <a:t>recording</a:t>
            </a:r>
            <a:r>
              <a:rPr sz="1997" spc="5" dirty="0">
                <a:latin typeface="Times New Roman"/>
                <a:cs typeface="Times New Roman"/>
              </a:rPr>
              <a:t> </a:t>
            </a:r>
            <a:r>
              <a:rPr sz="1997" spc="-9" dirty="0">
                <a:latin typeface="Times New Roman"/>
                <a:cs typeface="Times New Roman"/>
              </a:rPr>
              <a:t>images </a:t>
            </a:r>
            <a:r>
              <a:rPr sz="1997" spc="-5" dirty="0">
                <a:latin typeface="Times New Roman"/>
                <a:cs typeface="Times New Roman"/>
              </a:rPr>
              <a:t>include</a:t>
            </a:r>
            <a:endParaRPr sz="1997">
              <a:latin typeface="Times New Roman"/>
              <a:cs typeface="Times New Roman"/>
            </a:endParaRPr>
          </a:p>
        </p:txBody>
      </p:sp>
      <p:sp>
        <p:nvSpPr>
          <p:cNvPr id="3" name="object 3"/>
          <p:cNvSpPr txBox="1"/>
          <p:nvPr/>
        </p:nvSpPr>
        <p:spPr>
          <a:xfrm>
            <a:off x="2570180" y="1954818"/>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3079635" y="1769250"/>
            <a:ext cx="2301176" cy="1270253"/>
          </a:xfrm>
          <a:prstGeom prst="rect">
            <a:avLst/>
          </a:prstGeom>
        </p:spPr>
        <p:txBody>
          <a:bodyPr vert="horz" wrap="square" lIns="0" tIns="11526" rIns="0" bIns="0" rtlCol="0">
            <a:spAutoFit/>
          </a:bodyPr>
          <a:lstStyle/>
          <a:p>
            <a:pPr marL="11526" marR="903057">
              <a:lnSpc>
                <a:spcPct val="136000"/>
              </a:lnSpc>
              <a:spcBef>
                <a:spcPts val="91"/>
              </a:spcBef>
            </a:pPr>
            <a:r>
              <a:rPr sz="1997" spc="-5" dirty="0">
                <a:latin typeface="Times New Roman"/>
                <a:cs typeface="Times New Roman"/>
              </a:rPr>
              <a:t>laser</a:t>
            </a:r>
            <a:r>
              <a:rPr sz="1997" spc="-59" dirty="0">
                <a:latin typeface="Times New Roman"/>
                <a:cs typeface="Times New Roman"/>
              </a:rPr>
              <a:t> </a:t>
            </a:r>
            <a:r>
              <a:rPr sz="1997" spc="-5" dirty="0">
                <a:latin typeface="Times New Roman"/>
                <a:cs typeface="Times New Roman"/>
              </a:rPr>
              <a:t>printers, </a:t>
            </a:r>
            <a:r>
              <a:rPr sz="1997" spc="-486" dirty="0">
                <a:latin typeface="Times New Roman"/>
                <a:cs typeface="Times New Roman"/>
              </a:rPr>
              <a:t> </a:t>
            </a:r>
            <a:r>
              <a:rPr sz="1997" spc="-5" dirty="0">
                <a:latin typeface="Times New Roman"/>
                <a:cs typeface="Times New Roman"/>
              </a:rPr>
              <a:t>film</a:t>
            </a:r>
            <a:r>
              <a:rPr sz="1997" spc="-82" dirty="0">
                <a:latin typeface="Times New Roman"/>
                <a:cs typeface="Times New Roman"/>
              </a:rPr>
              <a:t> </a:t>
            </a:r>
            <a:r>
              <a:rPr sz="1997" spc="-9" dirty="0">
                <a:latin typeface="Times New Roman"/>
                <a:cs typeface="Times New Roman"/>
              </a:rPr>
              <a:t>cameras,</a:t>
            </a:r>
            <a:endParaRPr sz="1997">
              <a:latin typeface="Times New Roman"/>
              <a:cs typeface="Times New Roman"/>
            </a:endParaRPr>
          </a:p>
          <a:p>
            <a:pPr marL="11526">
              <a:spcBef>
                <a:spcPts val="862"/>
              </a:spcBef>
            </a:pPr>
            <a:r>
              <a:rPr sz="1997" spc="-5" dirty="0">
                <a:latin typeface="Times New Roman"/>
                <a:cs typeface="Times New Roman"/>
              </a:rPr>
              <a:t>heat-sensitive</a:t>
            </a:r>
            <a:r>
              <a:rPr sz="1997" spc="-50" dirty="0">
                <a:latin typeface="Times New Roman"/>
                <a:cs typeface="Times New Roman"/>
              </a:rPr>
              <a:t> </a:t>
            </a:r>
            <a:r>
              <a:rPr sz="1997" spc="-5" dirty="0">
                <a:latin typeface="Times New Roman"/>
                <a:cs typeface="Times New Roman"/>
              </a:rPr>
              <a:t>devices,</a:t>
            </a:r>
            <a:endParaRPr sz="1997">
              <a:latin typeface="Times New Roman"/>
              <a:cs typeface="Times New Roman"/>
            </a:endParaRPr>
          </a:p>
        </p:txBody>
      </p:sp>
      <p:sp>
        <p:nvSpPr>
          <p:cNvPr id="5" name="object 5"/>
          <p:cNvSpPr txBox="1"/>
          <p:nvPr/>
        </p:nvSpPr>
        <p:spPr>
          <a:xfrm>
            <a:off x="2570180" y="2367450"/>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2570180" y="2781236"/>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7" name="object 7"/>
          <p:cNvSpPr txBox="1"/>
          <p:nvPr/>
        </p:nvSpPr>
        <p:spPr>
          <a:xfrm>
            <a:off x="2570180" y="319502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8" name="object 8"/>
          <p:cNvSpPr txBox="1"/>
          <p:nvPr/>
        </p:nvSpPr>
        <p:spPr>
          <a:xfrm>
            <a:off x="3079635" y="3118949"/>
            <a:ext cx="1222338"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inkjet</a:t>
            </a:r>
            <a:r>
              <a:rPr sz="1997" spc="-59" dirty="0">
                <a:latin typeface="Times New Roman"/>
                <a:cs typeface="Times New Roman"/>
              </a:rPr>
              <a:t> </a:t>
            </a:r>
            <a:r>
              <a:rPr sz="1997" dirty="0">
                <a:latin typeface="Times New Roman"/>
                <a:cs typeface="Times New Roman"/>
              </a:rPr>
              <a:t>units,</a:t>
            </a:r>
            <a:endParaRPr sz="1997">
              <a:latin typeface="Times New Roman"/>
              <a:cs typeface="Times New Roman"/>
            </a:endParaRPr>
          </a:p>
        </p:txBody>
      </p:sp>
      <p:sp>
        <p:nvSpPr>
          <p:cNvPr id="9" name="object 9"/>
          <p:cNvSpPr txBox="1"/>
          <p:nvPr/>
        </p:nvSpPr>
        <p:spPr>
          <a:xfrm>
            <a:off x="2570180" y="3608806"/>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3079633" y="3532735"/>
            <a:ext cx="5002306"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digital </a:t>
            </a:r>
            <a:r>
              <a:rPr sz="1997" dirty="0">
                <a:latin typeface="Times New Roman"/>
                <a:cs typeface="Times New Roman"/>
              </a:rPr>
              <a:t>units, </a:t>
            </a:r>
            <a:r>
              <a:rPr sz="1997" spc="-5" dirty="0">
                <a:latin typeface="Times New Roman"/>
                <a:cs typeface="Times New Roman"/>
              </a:rPr>
              <a:t>such</a:t>
            </a:r>
            <a:r>
              <a:rPr sz="1997" spc="5" dirty="0">
                <a:latin typeface="Times New Roman"/>
                <a:cs typeface="Times New Roman"/>
              </a:rPr>
              <a:t> </a:t>
            </a:r>
            <a:r>
              <a:rPr sz="1997" spc="-5" dirty="0">
                <a:latin typeface="Times New Roman"/>
                <a:cs typeface="Times New Roman"/>
              </a:rPr>
              <a:t>as</a:t>
            </a:r>
            <a:r>
              <a:rPr sz="1997" spc="-9" dirty="0">
                <a:latin typeface="Times New Roman"/>
                <a:cs typeface="Times New Roman"/>
              </a:rPr>
              <a:t> </a:t>
            </a:r>
            <a:r>
              <a:rPr sz="1997" spc="-5" dirty="0">
                <a:latin typeface="Times New Roman"/>
                <a:cs typeface="Times New Roman"/>
              </a:rPr>
              <a:t>optical and</a:t>
            </a:r>
            <a:r>
              <a:rPr sz="1997" dirty="0">
                <a:latin typeface="Times New Roman"/>
                <a:cs typeface="Times New Roman"/>
              </a:rPr>
              <a:t> </a:t>
            </a:r>
            <a:r>
              <a:rPr sz="1997" spc="-5" dirty="0">
                <a:latin typeface="Times New Roman"/>
                <a:cs typeface="Times New Roman"/>
              </a:rPr>
              <a:t>CD-ROM</a:t>
            </a:r>
            <a:r>
              <a:rPr sz="1997" dirty="0">
                <a:latin typeface="Times New Roman"/>
                <a:cs typeface="Times New Roman"/>
              </a:rPr>
              <a:t> </a:t>
            </a:r>
            <a:r>
              <a:rPr sz="1997" spc="-5" dirty="0">
                <a:latin typeface="Times New Roman"/>
                <a:cs typeface="Times New Roman"/>
              </a:rPr>
              <a:t>disks.</a:t>
            </a:r>
            <a:endParaRPr sz="1997">
              <a:latin typeface="Times New Roman"/>
              <a:cs typeface="Times New Roman"/>
            </a:endParaRPr>
          </a:p>
        </p:txBody>
      </p:sp>
      <p:sp>
        <p:nvSpPr>
          <p:cNvPr id="11" name="object 11"/>
          <p:cNvSpPr txBox="1"/>
          <p:nvPr/>
        </p:nvSpPr>
        <p:spPr>
          <a:xfrm>
            <a:off x="1740305" y="4436376"/>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2" name="object 12"/>
          <p:cNvSpPr txBox="1"/>
          <p:nvPr/>
        </p:nvSpPr>
        <p:spPr>
          <a:xfrm>
            <a:off x="2044596" y="4360305"/>
            <a:ext cx="7825612" cy="2065767"/>
          </a:xfrm>
          <a:prstGeom prst="rect">
            <a:avLst/>
          </a:prstGeom>
        </p:spPr>
        <p:txBody>
          <a:bodyPr vert="horz" wrap="square" lIns="0" tIns="39189" rIns="0" bIns="0" rtlCol="0">
            <a:spAutoFit/>
          </a:bodyPr>
          <a:lstStyle/>
          <a:p>
            <a:pPr marL="11526" marR="634503" indent="63392">
              <a:lnSpc>
                <a:spcPts val="2224"/>
              </a:lnSpc>
              <a:spcBef>
                <a:spcPts val="309"/>
              </a:spcBef>
            </a:pPr>
            <a:r>
              <a:rPr sz="1997" spc="-5" dirty="0">
                <a:latin typeface="Times New Roman"/>
                <a:cs typeface="Times New Roman"/>
              </a:rPr>
              <a:t>Film</a:t>
            </a:r>
            <a:r>
              <a:rPr sz="1997" spc="-18" dirty="0">
                <a:latin typeface="Times New Roman"/>
                <a:cs typeface="Times New Roman"/>
              </a:rPr>
              <a:t> </a:t>
            </a:r>
            <a:r>
              <a:rPr sz="1997" spc="-5" dirty="0">
                <a:latin typeface="Times New Roman"/>
                <a:cs typeface="Times New Roman"/>
              </a:rPr>
              <a:t>provides</a:t>
            </a:r>
            <a:r>
              <a:rPr sz="1997" spc="5" dirty="0">
                <a:latin typeface="Times New Roman"/>
                <a:cs typeface="Times New Roman"/>
              </a:rPr>
              <a:t> </a:t>
            </a:r>
            <a:r>
              <a:rPr sz="1997" spc="-5" dirty="0">
                <a:latin typeface="Times New Roman"/>
                <a:cs typeface="Times New Roman"/>
              </a:rPr>
              <a:t>the</a:t>
            </a:r>
            <a:r>
              <a:rPr sz="1997" spc="9" dirty="0">
                <a:latin typeface="Times New Roman"/>
                <a:cs typeface="Times New Roman"/>
              </a:rPr>
              <a:t> </a:t>
            </a:r>
            <a:r>
              <a:rPr sz="1997" spc="-5" dirty="0">
                <a:latin typeface="Times New Roman"/>
                <a:cs typeface="Times New Roman"/>
              </a:rPr>
              <a:t>highest</a:t>
            </a:r>
            <a:r>
              <a:rPr sz="1997" spc="9" dirty="0">
                <a:latin typeface="Times New Roman"/>
                <a:cs typeface="Times New Roman"/>
              </a:rPr>
              <a:t> </a:t>
            </a:r>
            <a:r>
              <a:rPr sz="1997" spc="-5" dirty="0">
                <a:latin typeface="Times New Roman"/>
                <a:cs typeface="Times New Roman"/>
              </a:rPr>
              <a:t>possible</a:t>
            </a:r>
            <a:r>
              <a:rPr sz="1997" dirty="0">
                <a:latin typeface="Times New Roman"/>
                <a:cs typeface="Times New Roman"/>
              </a:rPr>
              <a:t> </a:t>
            </a:r>
            <a:r>
              <a:rPr sz="1997" spc="-5" dirty="0">
                <a:latin typeface="Times New Roman"/>
                <a:cs typeface="Times New Roman"/>
              </a:rPr>
              <a:t>resolution,</a:t>
            </a:r>
            <a:r>
              <a:rPr sz="1997" spc="9" dirty="0">
                <a:latin typeface="Times New Roman"/>
                <a:cs typeface="Times New Roman"/>
              </a:rPr>
              <a:t> </a:t>
            </a:r>
            <a:r>
              <a:rPr sz="1997" dirty="0">
                <a:latin typeface="Times New Roman"/>
                <a:cs typeface="Times New Roman"/>
              </a:rPr>
              <a:t>but</a:t>
            </a:r>
            <a:r>
              <a:rPr sz="1997" spc="14" dirty="0">
                <a:latin typeface="Times New Roman"/>
                <a:cs typeface="Times New Roman"/>
              </a:rPr>
              <a:t> </a:t>
            </a:r>
            <a:r>
              <a:rPr sz="1997" spc="-5" dirty="0">
                <a:latin typeface="Times New Roman"/>
                <a:cs typeface="Times New Roman"/>
              </a:rPr>
              <a:t>paper</a:t>
            </a:r>
            <a:r>
              <a:rPr sz="1997" dirty="0">
                <a:latin typeface="Times New Roman"/>
                <a:cs typeface="Times New Roman"/>
              </a:rPr>
              <a:t> is </a:t>
            </a:r>
            <a:r>
              <a:rPr sz="1997" spc="-5" dirty="0">
                <a:latin typeface="Times New Roman"/>
                <a:cs typeface="Times New Roman"/>
              </a:rPr>
              <a:t>the</a:t>
            </a:r>
            <a:r>
              <a:rPr sz="1997" spc="5" dirty="0">
                <a:latin typeface="Times New Roman"/>
                <a:cs typeface="Times New Roman"/>
              </a:rPr>
              <a:t> </a:t>
            </a:r>
            <a:r>
              <a:rPr sz="1997" dirty="0">
                <a:latin typeface="Times New Roman"/>
                <a:cs typeface="Times New Roman"/>
              </a:rPr>
              <a:t>obvious </a:t>
            </a:r>
            <a:r>
              <a:rPr sz="1997" spc="-486" dirty="0">
                <a:latin typeface="Times New Roman"/>
                <a:cs typeface="Times New Roman"/>
              </a:rPr>
              <a:t> </a:t>
            </a:r>
            <a:r>
              <a:rPr sz="1997" spc="-5" dirty="0">
                <a:latin typeface="Times New Roman"/>
                <a:cs typeface="Times New Roman"/>
              </a:rPr>
              <a:t>medium</a:t>
            </a:r>
            <a:r>
              <a:rPr sz="1997" spc="-23" dirty="0">
                <a:latin typeface="Times New Roman"/>
                <a:cs typeface="Times New Roman"/>
              </a:rPr>
              <a:t> </a:t>
            </a:r>
            <a:r>
              <a:rPr sz="1997" dirty="0">
                <a:latin typeface="Times New Roman"/>
                <a:cs typeface="Times New Roman"/>
              </a:rPr>
              <a:t>of</a:t>
            </a:r>
            <a:r>
              <a:rPr sz="1997" spc="-5" dirty="0">
                <a:latin typeface="Times New Roman"/>
                <a:cs typeface="Times New Roman"/>
              </a:rPr>
              <a:t> </a:t>
            </a:r>
            <a:r>
              <a:rPr sz="1997" dirty="0">
                <a:latin typeface="Times New Roman"/>
                <a:cs typeface="Times New Roman"/>
              </a:rPr>
              <a:t>choice</a:t>
            </a:r>
            <a:r>
              <a:rPr sz="1997" spc="-9" dirty="0">
                <a:latin typeface="Times New Roman"/>
                <a:cs typeface="Times New Roman"/>
              </a:rPr>
              <a:t> </a:t>
            </a:r>
            <a:r>
              <a:rPr sz="1997" dirty="0">
                <a:latin typeface="Times New Roman"/>
                <a:cs typeface="Times New Roman"/>
              </a:rPr>
              <a:t>for</a:t>
            </a:r>
            <a:r>
              <a:rPr sz="1997" spc="-5" dirty="0">
                <a:latin typeface="Times New Roman"/>
                <a:cs typeface="Times New Roman"/>
              </a:rPr>
              <a:t> written</a:t>
            </a:r>
            <a:r>
              <a:rPr sz="1997" dirty="0">
                <a:latin typeface="Times New Roman"/>
                <a:cs typeface="Times New Roman"/>
              </a:rPr>
              <a:t> </a:t>
            </a:r>
            <a:r>
              <a:rPr sz="1997" spc="-9" dirty="0">
                <a:latin typeface="Times New Roman"/>
                <a:cs typeface="Times New Roman"/>
              </a:rPr>
              <a:t>material.</a:t>
            </a:r>
            <a:endParaRPr sz="1997">
              <a:latin typeface="Times New Roman"/>
              <a:cs typeface="Times New Roman"/>
            </a:endParaRPr>
          </a:p>
          <a:p>
            <a:pPr marL="11526" marR="4611" indent="63392">
              <a:lnSpc>
                <a:spcPts val="2224"/>
              </a:lnSpc>
              <a:spcBef>
                <a:spcPts val="1298"/>
              </a:spcBef>
            </a:pPr>
            <a:r>
              <a:rPr sz="1997" dirty="0">
                <a:latin typeface="Times New Roman"/>
                <a:cs typeface="Times New Roman"/>
              </a:rPr>
              <a:t>For</a:t>
            </a:r>
            <a:r>
              <a:rPr sz="1997" spc="-5" dirty="0">
                <a:latin typeface="Times New Roman"/>
                <a:cs typeface="Times New Roman"/>
              </a:rPr>
              <a:t> presentations,</a:t>
            </a:r>
            <a:r>
              <a:rPr sz="1997" spc="5" dirty="0">
                <a:latin typeface="Times New Roman"/>
                <a:cs typeface="Times New Roman"/>
              </a:rPr>
              <a:t> </a:t>
            </a:r>
            <a:r>
              <a:rPr sz="1997" spc="-9" dirty="0">
                <a:latin typeface="Times New Roman"/>
                <a:cs typeface="Times New Roman"/>
              </a:rPr>
              <a:t>images</a:t>
            </a:r>
            <a:r>
              <a:rPr sz="1997" spc="5" dirty="0">
                <a:latin typeface="Times New Roman"/>
                <a:cs typeface="Times New Roman"/>
              </a:rPr>
              <a:t> </a:t>
            </a:r>
            <a:r>
              <a:rPr sz="1997" spc="-5" dirty="0">
                <a:latin typeface="Times New Roman"/>
                <a:cs typeface="Times New Roman"/>
              </a:rPr>
              <a:t>are displayed</a:t>
            </a:r>
            <a:r>
              <a:rPr sz="1997" spc="5" dirty="0">
                <a:latin typeface="Times New Roman"/>
                <a:cs typeface="Times New Roman"/>
              </a:rPr>
              <a:t> </a:t>
            </a:r>
            <a:r>
              <a:rPr sz="1997" dirty="0">
                <a:latin typeface="Times New Roman"/>
                <a:cs typeface="Times New Roman"/>
              </a:rPr>
              <a:t>on</a:t>
            </a:r>
            <a:r>
              <a:rPr sz="1997" spc="5" dirty="0">
                <a:latin typeface="Times New Roman"/>
                <a:cs typeface="Times New Roman"/>
              </a:rPr>
              <a:t> </a:t>
            </a:r>
            <a:r>
              <a:rPr sz="1997" spc="-5" dirty="0">
                <a:latin typeface="Times New Roman"/>
                <a:cs typeface="Times New Roman"/>
              </a:rPr>
              <a:t>film</a:t>
            </a:r>
            <a:r>
              <a:rPr sz="1997" spc="-18" dirty="0">
                <a:latin typeface="Times New Roman"/>
                <a:cs typeface="Times New Roman"/>
              </a:rPr>
              <a:t> </a:t>
            </a:r>
            <a:r>
              <a:rPr sz="1997" spc="-5" dirty="0">
                <a:latin typeface="Times New Roman"/>
                <a:cs typeface="Times New Roman"/>
              </a:rPr>
              <a:t>transparencies </a:t>
            </a:r>
            <a:r>
              <a:rPr sz="1997" dirty="0">
                <a:latin typeface="Times New Roman"/>
                <a:cs typeface="Times New Roman"/>
              </a:rPr>
              <a:t>or</a:t>
            </a:r>
            <a:r>
              <a:rPr sz="1997" spc="5" dirty="0">
                <a:latin typeface="Times New Roman"/>
                <a:cs typeface="Times New Roman"/>
              </a:rPr>
              <a:t> </a:t>
            </a:r>
            <a:r>
              <a:rPr sz="1997" spc="-5" dirty="0">
                <a:latin typeface="Times New Roman"/>
                <a:cs typeface="Times New Roman"/>
              </a:rPr>
              <a:t>in</a:t>
            </a:r>
            <a:r>
              <a:rPr sz="1997" dirty="0">
                <a:latin typeface="Times New Roman"/>
                <a:cs typeface="Times New Roman"/>
              </a:rPr>
              <a:t> a</a:t>
            </a:r>
            <a:r>
              <a:rPr sz="1997" spc="5" dirty="0">
                <a:latin typeface="Times New Roman"/>
                <a:cs typeface="Times New Roman"/>
              </a:rPr>
              <a:t> </a:t>
            </a:r>
            <a:r>
              <a:rPr sz="1997" spc="-5" dirty="0">
                <a:latin typeface="Times New Roman"/>
                <a:cs typeface="Times New Roman"/>
              </a:rPr>
              <a:t>digital </a:t>
            </a:r>
            <a:r>
              <a:rPr sz="1997" spc="-486" dirty="0">
                <a:latin typeface="Times New Roman"/>
                <a:cs typeface="Times New Roman"/>
              </a:rPr>
              <a:t> </a:t>
            </a:r>
            <a:r>
              <a:rPr sz="1997" spc="-5" dirty="0">
                <a:latin typeface="Times New Roman"/>
                <a:cs typeface="Times New Roman"/>
              </a:rPr>
              <a:t>medium</a:t>
            </a:r>
            <a:r>
              <a:rPr sz="1997" spc="-18" dirty="0">
                <a:latin typeface="Times New Roman"/>
                <a:cs typeface="Times New Roman"/>
              </a:rPr>
              <a:t> </a:t>
            </a:r>
            <a:r>
              <a:rPr sz="1997" dirty="0">
                <a:latin typeface="Times New Roman"/>
                <a:cs typeface="Times New Roman"/>
              </a:rPr>
              <a:t>if</a:t>
            </a:r>
            <a:r>
              <a:rPr sz="1997" spc="-5" dirty="0">
                <a:latin typeface="Times New Roman"/>
                <a:cs typeface="Times New Roman"/>
              </a:rPr>
              <a:t> </a:t>
            </a:r>
            <a:r>
              <a:rPr sz="1997" spc="-9" dirty="0">
                <a:latin typeface="Times New Roman"/>
                <a:cs typeface="Times New Roman"/>
              </a:rPr>
              <a:t>image</a:t>
            </a:r>
            <a:r>
              <a:rPr sz="1997" spc="-5" dirty="0">
                <a:latin typeface="Times New Roman"/>
                <a:cs typeface="Times New Roman"/>
              </a:rPr>
              <a:t> projection</a:t>
            </a:r>
            <a:r>
              <a:rPr sz="1997" dirty="0">
                <a:latin typeface="Times New Roman"/>
                <a:cs typeface="Times New Roman"/>
              </a:rPr>
              <a:t> </a:t>
            </a:r>
            <a:r>
              <a:rPr sz="1997" spc="-5" dirty="0">
                <a:latin typeface="Times New Roman"/>
                <a:cs typeface="Times New Roman"/>
              </a:rPr>
              <a:t>equipment is</a:t>
            </a:r>
            <a:r>
              <a:rPr sz="1997" dirty="0">
                <a:latin typeface="Times New Roman"/>
                <a:cs typeface="Times New Roman"/>
              </a:rPr>
              <a:t> </a:t>
            </a:r>
            <a:r>
              <a:rPr sz="1997" spc="-5" dirty="0">
                <a:latin typeface="Times New Roman"/>
                <a:cs typeface="Times New Roman"/>
              </a:rPr>
              <a:t>used.</a:t>
            </a:r>
            <a:endParaRPr sz="1997">
              <a:latin typeface="Times New Roman"/>
              <a:cs typeface="Times New Roman"/>
            </a:endParaRPr>
          </a:p>
          <a:p>
            <a:pPr marL="11526" marR="939364" indent="58782">
              <a:lnSpc>
                <a:spcPts val="2233"/>
              </a:lnSpc>
              <a:spcBef>
                <a:spcPts val="1280"/>
              </a:spcBef>
            </a:pPr>
            <a:r>
              <a:rPr sz="1997" dirty="0">
                <a:latin typeface="Times New Roman"/>
                <a:cs typeface="Times New Roman"/>
              </a:rPr>
              <a:t>The</a:t>
            </a:r>
            <a:r>
              <a:rPr sz="1997" spc="-5" dirty="0">
                <a:latin typeface="Times New Roman"/>
                <a:cs typeface="Times New Roman"/>
              </a:rPr>
              <a:t> latter</a:t>
            </a:r>
            <a:r>
              <a:rPr sz="1997" dirty="0">
                <a:latin typeface="Times New Roman"/>
                <a:cs typeface="Times New Roman"/>
              </a:rPr>
              <a:t> </a:t>
            </a:r>
            <a:r>
              <a:rPr sz="1997" spc="-5" dirty="0">
                <a:latin typeface="Times New Roman"/>
                <a:cs typeface="Times New Roman"/>
              </a:rPr>
              <a:t>approach</a:t>
            </a:r>
            <a:r>
              <a:rPr sz="1997" dirty="0">
                <a:latin typeface="Times New Roman"/>
                <a:cs typeface="Times New Roman"/>
              </a:rPr>
              <a:t> is</a:t>
            </a:r>
            <a:r>
              <a:rPr sz="1997" spc="-9" dirty="0">
                <a:latin typeface="Times New Roman"/>
                <a:cs typeface="Times New Roman"/>
              </a:rPr>
              <a:t> </a:t>
            </a:r>
            <a:r>
              <a:rPr sz="1997" spc="-5" dirty="0">
                <a:latin typeface="Times New Roman"/>
                <a:cs typeface="Times New Roman"/>
              </a:rPr>
              <a:t>gaining</a:t>
            </a:r>
            <a:r>
              <a:rPr sz="1997" dirty="0">
                <a:latin typeface="Times New Roman"/>
                <a:cs typeface="Times New Roman"/>
              </a:rPr>
              <a:t> </a:t>
            </a:r>
            <a:r>
              <a:rPr sz="1997" spc="-5" dirty="0">
                <a:latin typeface="Times New Roman"/>
                <a:cs typeface="Times New Roman"/>
              </a:rPr>
              <a:t>acceptance</a:t>
            </a:r>
            <a:r>
              <a:rPr sz="1997" spc="-9" dirty="0">
                <a:latin typeface="Times New Roman"/>
                <a:cs typeface="Times New Roman"/>
              </a:rPr>
              <a:t> </a:t>
            </a:r>
            <a:r>
              <a:rPr sz="1997" spc="-5" dirty="0">
                <a:latin typeface="Times New Roman"/>
                <a:cs typeface="Times New Roman"/>
              </a:rPr>
              <a:t>as</a:t>
            </a:r>
            <a:r>
              <a:rPr sz="1997" dirty="0">
                <a:latin typeface="Times New Roman"/>
                <a:cs typeface="Times New Roman"/>
              </a:rPr>
              <a:t> </a:t>
            </a:r>
            <a:r>
              <a:rPr sz="1997" spc="-5" dirty="0">
                <a:latin typeface="Times New Roman"/>
                <a:cs typeface="Times New Roman"/>
              </a:rPr>
              <a:t>the</a:t>
            </a:r>
            <a:r>
              <a:rPr sz="1997" dirty="0">
                <a:latin typeface="Times New Roman"/>
                <a:cs typeface="Times New Roman"/>
              </a:rPr>
              <a:t> </a:t>
            </a:r>
            <a:r>
              <a:rPr sz="1997" spc="-5" dirty="0">
                <a:latin typeface="Times New Roman"/>
                <a:cs typeface="Times New Roman"/>
              </a:rPr>
              <a:t>standard</a:t>
            </a:r>
            <a:r>
              <a:rPr sz="1997" spc="5" dirty="0">
                <a:latin typeface="Times New Roman"/>
                <a:cs typeface="Times New Roman"/>
              </a:rPr>
              <a:t> </a:t>
            </a:r>
            <a:r>
              <a:rPr sz="1997" dirty="0">
                <a:latin typeface="Times New Roman"/>
                <a:cs typeface="Times New Roman"/>
              </a:rPr>
              <a:t>for</a:t>
            </a:r>
            <a:r>
              <a:rPr sz="1997" spc="-5" dirty="0">
                <a:latin typeface="Times New Roman"/>
                <a:cs typeface="Times New Roman"/>
              </a:rPr>
              <a:t> </a:t>
            </a:r>
            <a:r>
              <a:rPr sz="1997" spc="-9" dirty="0">
                <a:latin typeface="Times New Roman"/>
                <a:cs typeface="Times New Roman"/>
              </a:rPr>
              <a:t>image </a:t>
            </a:r>
            <a:r>
              <a:rPr sz="1997" spc="-486" dirty="0">
                <a:latin typeface="Times New Roman"/>
                <a:cs typeface="Times New Roman"/>
              </a:rPr>
              <a:t> </a:t>
            </a:r>
            <a:r>
              <a:rPr sz="1997" spc="-5" dirty="0">
                <a:latin typeface="Times New Roman"/>
                <a:cs typeface="Times New Roman"/>
              </a:rPr>
              <a:t>presentations.</a:t>
            </a:r>
            <a:endParaRPr sz="1997">
              <a:latin typeface="Times New Roman"/>
              <a:cs typeface="Times New Roman"/>
            </a:endParaRPr>
          </a:p>
        </p:txBody>
      </p:sp>
      <p:sp>
        <p:nvSpPr>
          <p:cNvPr id="13" name="object 13"/>
          <p:cNvSpPr txBox="1"/>
          <p:nvPr/>
        </p:nvSpPr>
        <p:spPr>
          <a:xfrm>
            <a:off x="1740305" y="5164823"/>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4" name="object 14"/>
          <p:cNvSpPr txBox="1"/>
          <p:nvPr/>
        </p:nvSpPr>
        <p:spPr>
          <a:xfrm>
            <a:off x="1740305" y="5894421"/>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5" name="object 15"/>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7" name="Slide Number Placeholder 16">
            <a:extLst>
              <a:ext uri="{FF2B5EF4-FFF2-40B4-BE49-F238E27FC236}">
                <a16:creationId xmlns:a16="http://schemas.microsoft.com/office/drawing/2014/main" id="{74DFC39B-BF52-F66B-D452-B27A12BD0AAA}"/>
              </a:ext>
            </a:extLst>
          </p:cNvPr>
          <p:cNvSpPr>
            <a:spLocks noGrp="1"/>
          </p:cNvSpPr>
          <p:nvPr>
            <p:ph type="sldNum" sz="quarter" idx="12"/>
          </p:nvPr>
        </p:nvSpPr>
        <p:spPr/>
        <p:txBody>
          <a:bodyPr/>
          <a:lstStyle/>
          <a:p>
            <a:pPr marL="38100"/>
            <a:fld id="{81D60167-4931-47E6-BA6A-407CBD079E47}" type="slidenum">
              <a:rPr lang="en-IN" smtClean="0"/>
              <a:pPr marL="38100"/>
              <a:t>29</a:t>
            </a:fld>
            <a:endParaRPr lang="en-IN" dirty="0"/>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E543-8EE5-BA2D-C346-1ABD52783711}"/>
              </a:ext>
            </a:extLst>
          </p:cNvPr>
          <p:cNvSpPr>
            <a:spLocks noGrp="1"/>
          </p:cNvSpPr>
          <p:nvPr>
            <p:ph type="title"/>
          </p:nvPr>
        </p:nvSpPr>
        <p:spPr>
          <a:xfrm>
            <a:off x="191344" y="18255"/>
            <a:ext cx="4392488" cy="1178497"/>
          </a:xfrm>
        </p:spPr>
        <p:txBody>
          <a:bodyPr/>
          <a:lstStyle/>
          <a:p>
            <a:r>
              <a:rPr lang="en-GB" b="1" dirty="0"/>
              <a:t>Basics</a:t>
            </a:r>
            <a:endParaRPr lang="en-IN" b="1" dirty="0"/>
          </a:p>
        </p:txBody>
      </p:sp>
      <p:sp>
        <p:nvSpPr>
          <p:cNvPr id="3" name="Content Placeholder 2">
            <a:extLst>
              <a:ext uri="{FF2B5EF4-FFF2-40B4-BE49-F238E27FC236}">
                <a16:creationId xmlns:a16="http://schemas.microsoft.com/office/drawing/2014/main" id="{ECF31367-9F90-5AF7-DCF2-8C7A7D606CBF}"/>
              </a:ext>
            </a:extLst>
          </p:cNvPr>
          <p:cNvSpPr>
            <a:spLocks noGrp="1"/>
          </p:cNvSpPr>
          <p:nvPr>
            <p:ph idx="1"/>
          </p:nvPr>
        </p:nvSpPr>
        <p:spPr>
          <a:xfrm>
            <a:off x="206268" y="980728"/>
            <a:ext cx="5040560" cy="2877270"/>
          </a:xfrm>
        </p:spPr>
        <p:txBody>
          <a:bodyPr>
            <a:noAutofit/>
          </a:bodyPr>
          <a:lstStyle/>
          <a:p>
            <a:pPr algn="just"/>
            <a:r>
              <a:rPr lang="en-GB" sz="2400" dirty="0">
                <a:latin typeface="Times New Roman" panose="02020603050405020304" pitchFamily="18" charset="0"/>
                <a:cs typeface="Times New Roman" panose="02020603050405020304" pitchFamily="18" charset="0"/>
              </a:rPr>
              <a:t>Image: </a:t>
            </a:r>
            <a:r>
              <a:rPr lang="en-GB" sz="2400" b="0" i="0" dirty="0">
                <a:effectLst/>
                <a:latin typeface="Times New Roman" panose="02020603050405020304" pitchFamily="18" charset="0"/>
                <a:cs typeface="Times New Roman" panose="02020603050405020304" pitchFamily="18" charset="0"/>
              </a:rPr>
              <a:t>An image is a visual representation of </a:t>
            </a:r>
            <a:r>
              <a:rPr lang="en-GB" sz="2400" dirty="0">
                <a:latin typeface="Times New Roman" panose="02020603050405020304" pitchFamily="18" charset="0"/>
                <a:cs typeface="Times New Roman" panose="02020603050405020304" pitchFamily="18" charset="0"/>
              </a:rPr>
              <a:t>an </a:t>
            </a:r>
            <a:r>
              <a:rPr lang="en-GB" sz="2400" b="0" i="0" dirty="0">
                <a:effectLst/>
                <a:latin typeface="Times New Roman" panose="02020603050405020304" pitchFamily="18" charset="0"/>
                <a:cs typeface="Times New Roman" panose="02020603050405020304" pitchFamily="18" charset="0"/>
              </a:rPr>
              <a:t>object.</a:t>
            </a:r>
          </a:p>
          <a:p>
            <a:pPr algn="just"/>
            <a:r>
              <a:rPr lang="en-GB" sz="2400" dirty="0">
                <a:latin typeface="Times New Roman" panose="02020603050405020304" pitchFamily="18" charset="0"/>
                <a:cs typeface="Times New Roman" panose="02020603050405020304" pitchFamily="18" charset="0"/>
              </a:rPr>
              <a:t>Image: </a:t>
            </a:r>
            <a:r>
              <a:rPr lang="en-US" sz="2400" dirty="0">
                <a:effectLst/>
                <a:latin typeface="Cambria" panose="02040503050406030204" pitchFamily="18" charset="0"/>
                <a:ea typeface="Cambria" panose="02040503050406030204" pitchFamily="18" charset="0"/>
                <a:cs typeface="Cambria" panose="02040503050406030204" pitchFamily="18" charset="0"/>
              </a:rPr>
              <a:t>An image is a</a:t>
            </a:r>
            <a:r>
              <a:rPr lang="en-US" sz="2400" spc="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projection</a:t>
            </a:r>
            <a:r>
              <a:rPr lang="en-US" sz="2400" spc="5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of</a:t>
            </a:r>
            <a:r>
              <a:rPr lang="en-US" sz="2400" spc="6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a</a:t>
            </a:r>
            <a:r>
              <a:rPr lang="en-US" sz="2400" spc="7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3-</a:t>
            </a:r>
            <a:r>
              <a:rPr lang="en-US" sz="2400" spc="6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D</a:t>
            </a:r>
            <a:r>
              <a:rPr lang="en-US" sz="2400" spc="5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scene</a:t>
            </a:r>
            <a:r>
              <a:rPr lang="en-US" sz="2400" spc="70"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into</a:t>
            </a:r>
            <a:r>
              <a:rPr lang="en-US" sz="2400" spc="80"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a</a:t>
            </a:r>
            <a:r>
              <a:rPr lang="en-US" sz="2400" spc="60"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2D</a:t>
            </a:r>
            <a:r>
              <a:rPr lang="en-US" sz="2400" spc="55"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projection</a:t>
            </a:r>
            <a:r>
              <a:rPr lang="en-US" sz="2400" spc="70" dirty="0">
                <a:effectLst/>
                <a:latin typeface="Cambria" panose="02040503050406030204" pitchFamily="18" charset="0"/>
                <a:ea typeface="Cambria" panose="02040503050406030204" pitchFamily="18" charset="0"/>
                <a:cs typeface="Cambria" panose="02040503050406030204" pitchFamily="18" charset="0"/>
              </a:rPr>
              <a:t> </a:t>
            </a:r>
            <a:r>
              <a:rPr lang="en-US" sz="2400" dirty="0">
                <a:effectLst/>
                <a:latin typeface="Cambria" panose="02040503050406030204" pitchFamily="18" charset="0"/>
                <a:ea typeface="Cambria" panose="02040503050406030204" pitchFamily="18" charset="0"/>
                <a:cs typeface="Cambria" panose="02040503050406030204" pitchFamily="18" charset="0"/>
              </a:rPr>
              <a:t>plane.</a:t>
            </a:r>
          </a:p>
          <a:p>
            <a:pPr algn="just"/>
            <a:r>
              <a:rPr lang="en-GB" sz="2400" dirty="0">
                <a:latin typeface="Times New Roman" panose="02020603050405020304" pitchFamily="18" charset="0"/>
                <a:cs typeface="Times New Roman" panose="02020603050405020304" pitchFamily="18" charset="0"/>
              </a:rPr>
              <a:t>Digital Image: Binary </a:t>
            </a:r>
            <a:r>
              <a:rPr lang="en-GB" sz="2400" b="0" i="0" dirty="0">
                <a:effectLst/>
                <a:latin typeface="Times New Roman" panose="02020603050405020304" pitchFamily="18" charset="0"/>
                <a:cs typeface="Times New Roman" panose="02020603050405020304" pitchFamily="18" charset="0"/>
              </a:rPr>
              <a:t>representation of visual data.</a:t>
            </a:r>
          </a:p>
          <a:p>
            <a:pPr algn="just"/>
            <a:r>
              <a:rPr lang="en-GB" sz="2400" b="0" i="0" dirty="0">
                <a:effectLst/>
                <a:latin typeface="Times New Roman" panose="02020603050405020304" pitchFamily="18" charset="0"/>
                <a:cs typeface="Times New Roman" panose="02020603050405020304" pitchFamily="18" charset="0"/>
              </a:rPr>
              <a:t>Image ( CSE) : A picture composed of an array of elements called pixels.</a:t>
            </a:r>
          </a:p>
          <a:p>
            <a:pPr algn="just"/>
            <a:r>
              <a:rPr lang="en-GB" sz="2400" dirty="0">
                <a:latin typeface="Times New Roman" panose="02020603050405020304" pitchFamily="18" charset="0"/>
                <a:cs typeface="Times New Roman" panose="02020603050405020304" pitchFamily="18" charset="0"/>
              </a:rPr>
              <a:t>Pixel: </a:t>
            </a:r>
            <a:r>
              <a:rPr lang="en-GB" sz="2400" b="0" i="0" dirty="0">
                <a:effectLst/>
                <a:latin typeface="Times New Roman" panose="02020603050405020304" pitchFamily="18" charset="0"/>
                <a:cs typeface="Times New Roman" panose="02020603050405020304" pitchFamily="18" charset="0"/>
              </a:rPr>
              <a:t>Pixels are the smallest unit in an image. Up to millions of pixels make up an image or video on a device's screen. Each pixel comprises a subpixel that emits a red, green and blue (</a:t>
            </a:r>
            <a:r>
              <a:rPr lang="en-GB" sz="2400"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RGB</a:t>
            </a:r>
            <a:r>
              <a:rPr lang="en-GB" sz="2400" b="0" i="0" dirty="0">
                <a:effectLst/>
                <a:latin typeface="Times New Roman" panose="02020603050405020304" pitchFamily="18" charset="0"/>
                <a:cs typeface="Times New Roman" panose="02020603050405020304" pitchFamily="18" charset="0"/>
              </a:rPr>
              <a:t>) </a:t>
            </a:r>
            <a:r>
              <a:rPr lang="en-GB" sz="2400" b="0" i="0" dirty="0" err="1">
                <a:effectLst/>
                <a:latin typeface="Times New Roman" panose="02020603050405020304" pitchFamily="18" charset="0"/>
                <a:cs typeface="Times New Roman" panose="02020603050405020304" pitchFamily="18" charset="0"/>
              </a:rPr>
              <a:t>color</a:t>
            </a:r>
            <a:r>
              <a:rPr lang="en-GB" sz="2400" b="0" i="0" dirty="0">
                <a:effectLst/>
                <a:latin typeface="Times New Roman" panose="02020603050405020304" pitchFamily="18" charset="0"/>
                <a:cs typeface="Times New Roman" panose="02020603050405020304" pitchFamily="18" charset="0"/>
              </a:rPr>
              <a:t>, which displays at different intensities.</a:t>
            </a: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AA969F8-95C9-1643-09B8-DC6DB539F9BC}"/>
              </a:ext>
            </a:extLst>
          </p:cNvPr>
          <p:cNvSpPr>
            <a:spLocks noGrp="1"/>
          </p:cNvSpPr>
          <p:nvPr>
            <p:ph type="sldNum" sz="quarter" idx="12"/>
          </p:nvPr>
        </p:nvSpPr>
        <p:spPr/>
        <p:txBody>
          <a:bodyPr/>
          <a:lstStyle/>
          <a:p>
            <a:pPr marL="38100"/>
            <a:fld id="{81D60167-4931-47E6-BA6A-407CBD079E47}" type="slidenum">
              <a:rPr lang="en-IN" smtClean="0"/>
              <a:pPr marL="38100"/>
              <a:t>3</a:t>
            </a:fld>
            <a:endParaRPr lang="en-IN" dirty="0"/>
          </a:p>
        </p:txBody>
      </p:sp>
      <p:pic>
        <p:nvPicPr>
          <p:cNvPr id="6" name="Picture 5">
            <a:extLst>
              <a:ext uri="{FF2B5EF4-FFF2-40B4-BE49-F238E27FC236}">
                <a16:creationId xmlns:a16="http://schemas.microsoft.com/office/drawing/2014/main" id="{73212A2E-E1CA-88FE-A539-0DAA3F004676}"/>
              </a:ext>
            </a:extLst>
          </p:cNvPr>
          <p:cNvPicPr>
            <a:picLocks noChangeAspect="1"/>
          </p:cNvPicPr>
          <p:nvPr/>
        </p:nvPicPr>
        <p:blipFill>
          <a:blip r:embed="rId3"/>
          <a:stretch>
            <a:fillRect/>
          </a:stretch>
        </p:blipFill>
        <p:spPr>
          <a:xfrm>
            <a:off x="5246828" y="836712"/>
            <a:ext cx="6945172" cy="4238625"/>
          </a:xfrm>
          <a:prstGeom prst="rect">
            <a:avLst/>
          </a:prstGeom>
        </p:spPr>
      </p:pic>
    </p:spTree>
    <p:extLst>
      <p:ext uri="{BB962C8B-B14F-4D97-AF65-F5344CB8AC3E}">
        <p14:creationId xmlns:p14="http://schemas.microsoft.com/office/powerpoint/2010/main" val="857876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5727" y="762607"/>
            <a:ext cx="8241126" cy="1440359"/>
          </a:xfrm>
          <a:prstGeom prst="rect">
            <a:avLst/>
          </a:prstGeom>
        </p:spPr>
        <p:txBody>
          <a:bodyPr vert="horz" wrap="square" lIns="0" tIns="178654" rIns="0" bIns="0" rtlCol="0">
            <a:spAutoFit/>
          </a:bodyPr>
          <a:lstStyle/>
          <a:p>
            <a:pPr marL="53596">
              <a:spcBef>
                <a:spcPts val="1407"/>
              </a:spcBef>
            </a:pPr>
            <a:r>
              <a:rPr sz="2360" b="1" spc="5" dirty="0">
                <a:latin typeface="Times New Roman"/>
                <a:cs typeface="Times New Roman"/>
              </a:rPr>
              <a:t>8</a:t>
            </a:r>
            <a:r>
              <a:rPr sz="2360" b="1" dirty="0">
                <a:latin typeface="Times New Roman"/>
                <a:cs typeface="Times New Roman"/>
              </a:rPr>
              <a:t>)</a:t>
            </a:r>
            <a:r>
              <a:rPr sz="2360" b="1" spc="-86" dirty="0">
                <a:latin typeface="Times New Roman"/>
                <a:cs typeface="Times New Roman"/>
              </a:rPr>
              <a:t> </a:t>
            </a:r>
            <a:r>
              <a:rPr sz="2360" b="1" spc="-5" dirty="0">
                <a:latin typeface="Times New Roman"/>
                <a:cs typeface="Times New Roman"/>
              </a:rPr>
              <a:t>Ne</a:t>
            </a:r>
            <a:r>
              <a:rPr sz="2360" b="1" dirty="0">
                <a:latin typeface="Times New Roman"/>
                <a:cs typeface="Times New Roman"/>
              </a:rPr>
              <a:t>t</a:t>
            </a:r>
            <a:r>
              <a:rPr sz="2360" b="1" spc="-9" dirty="0">
                <a:latin typeface="Times New Roman"/>
                <a:cs typeface="Times New Roman"/>
              </a:rPr>
              <a:t>w</a:t>
            </a:r>
            <a:r>
              <a:rPr sz="2360" b="1" spc="5" dirty="0">
                <a:latin typeface="Times New Roman"/>
                <a:cs typeface="Times New Roman"/>
              </a:rPr>
              <a:t>o</a:t>
            </a:r>
            <a:r>
              <a:rPr sz="2360" b="1" spc="-5" dirty="0">
                <a:latin typeface="Times New Roman"/>
                <a:cs typeface="Times New Roman"/>
              </a:rPr>
              <a:t>r</a:t>
            </a:r>
            <a:r>
              <a:rPr sz="2360" b="1" dirty="0">
                <a:latin typeface="Times New Roman"/>
                <a:cs typeface="Times New Roman"/>
              </a:rPr>
              <a:t>k</a:t>
            </a:r>
            <a:endParaRPr sz="2360">
              <a:latin typeface="Times New Roman"/>
              <a:cs typeface="Times New Roman"/>
            </a:endParaRPr>
          </a:p>
          <a:p>
            <a:pPr marL="348084" indent="-294488">
              <a:spcBef>
                <a:spcPts val="1116"/>
              </a:spcBef>
              <a:buFont typeface="Arial MT"/>
              <a:buChar char="•"/>
              <a:tabLst>
                <a:tab pos="347507" algn="l"/>
                <a:tab pos="348084" algn="l"/>
              </a:tabLst>
            </a:pPr>
            <a:r>
              <a:rPr sz="1997" spc="-5" dirty="0">
                <a:latin typeface="Times New Roman"/>
                <a:cs typeface="Times New Roman"/>
              </a:rPr>
              <a:t>Networking</a:t>
            </a:r>
            <a:r>
              <a:rPr sz="1997" spc="5" dirty="0">
                <a:latin typeface="Times New Roman"/>
                <a:cs typeface="Times New Roman"/>
              </a:rPr>
              <a:t> </a:t>
            </a:r>
            <a:r>
              <a:rPr sz="1997" spc="-5" dirty="0">
                <a:latin typeface="Times New Roman"/>
                <a:cs typeface="Times New Roman"/>
              </a:rPr>
              <a:t>is</a:t>
            </a:r>
            <a:r>
              <a:rPr sz="1997" spc="5" dirty="0">
                <a:latin typeface="Times New Roman"/>
                <a:cs typeface="Times New Roman"/>
              </a:rPr>
              <a:t> </a:t>
            </a:r>
            <a:r>
              <a:rPr sz="1997" spc="-9" dirty="0">
                <a:latin typeface="Times New Roman"/>
                <a:cs typeface="Times New Roman"/>
              </a:rPr>
              <a:t>almost</a:t>
            </a:r>
            <a:r>
              <a:rPr sz="1997" spc="9" dirty="0">
                <a:latin typeface="Times New Roman"/>
                <a:cs typeface="Times New Roman"/>
              </a:rPr>
              <a:t> </a:t>
            </a:r>
            <a:r>
              <a:rPr sz="1997" dirty="0">
                <a:latin typeface="Times New Roman"/>
                <a:cs typeface="Times New Roman"/>
              </a:rPr>
              <a:t>a</a:t>
            </a:r>
            <a:r>
              <a:rPr sz="1997" spc="-5" dirty="0">
                <a:latin typeface="Times New Roman"/>
                <a:cs typeface="Times New Roman"/>
              </a:rPr>
              <a:t> default</a:t>
            </a:r>
            <a:r>
              <a:rPr sz="1997" spc="9" dirty="0">
                <a:latin typeface="Times New Roman"/>
                <a:cs typeface="Times New Roman"/>
              </a:rPr>
              <a:t> </a:t>
            </a:r>
            <a:r>
              <a:rPr sz="1997" spc="-5" dirty="0">
                <a:latin typeface="Times New Roman"/>
                <a:cs typeface="Times New Roman"/>
              </a:rPr>
              <a:t>function</a:t>
            </a:r>
            <a:r>
              <a:rPr sz="1997" spc="5" dirty="0">
                <a:latin typeface="Times New Roman"/>
                <a:cs typeface="Times New Roman"/>
              </a:rPr>
              <a:t> </a:t>
            </a:r>
            <a:r>
              <a:rPr sz="1997" dirty="0">
                <a:latin typeface="Times New Roman"/>
                <a:cs typeface="Times New Roman"/>
              </a:rPr>
              <a:t>in</a:t>
            </a:r>
            <a:r>
              <a:rPr sz="1997" spc="5" dirty="0">
                <a:latin typeface="Times New Roman"/>
                <a:cs typeface="Times New Roman"/>
              </a:rPr>
              <a:t> </a:t>
            </a:r>
            <a:r>
              <a:rPr sz="1997" spc="-5" dirty="0">
                <a:latin typeface="Times New Roman"/>
                <a:cs typeface="Times New Roman"/>
              </a:rPr>
              <a:t>any</a:t>
            </a:r>
            <a:r>
              <a:rPr sz="1997" spc="18" dirty="0">
                <a:latin typeface="Times New Roman"/>
                <a:cs typeface="Times New Roman"/>
              </a:rPr>
              <a:t> </a:t>
            </a:r>
            <a:r>
              <a:rPr sz="1997" spc="-5" dirty="0">
                <a:latin typeface="Times New Roman"/>
                <a:cs typeface="Times New Roman"/>
              </a:rPr>
              <a:t>computer</a:t>
            </a:r>
            <a:r>
              <a:rPr sz="1997" dirty="0">
                <a:latin typeface="Times New Roman"/>
                <a:cs typeface="Times New Roman"/>
              </a:rPr>
              <a:t> </a:t>
            </a:r>
            <a:r>
              <a:rPr sz="1997" spc="-5" dirty="0">
                <a:latin typeface="Times New Roman"/>
                <a:cs typeface="Times New Roman"/>
              </a:rPr>
              <a:t>system</a:t>
            </a:r>
            <a:r>
              <a:rPr sz="1997" spc="-18" dirty="0">
                <a:latin typeface="Times New Roman"/>
                <a:cs typeface="Times New Roman"/>
              </a:rPr>
              <a:t> </a:t>
            </a:r>
            <a:r>
              <a:rPr sz="1997" spc="-5" dirty="0">
                <a:latin typeface="Times New Roman"/>
                <a:cs typeface="Times New Roman"/>
              </a:rPr>
              <a:t>in</a:t>
            </a:r>
            <a:r>
              <a:rPr sz="1997" spc="9" dirty="0">
                <a:latin typeface="Times New Roman"/>
                <a:cs typeface="Times New Roman"/>
              </a:rPr>
              <a:t> </a:t>
            </a:r>
            <a:r>
              <a:rPr sz="1997" spc="-5" dirty="0">
                <a:latin typeface="Times New Roman"/>
                <a:cs typeface="Times New Roman"/>
              </a:rPr>
              <a:t>use</a:t>
            </a:r>
            <a:r>
              <a:rPr sz="1997" spc="5" dirty="0">
                <a:latin typeface="Times New Roman"/>
                <a:cs typeface="Times New Roman"/>
              </a:rPr>
              <a:t> </a:t>
            </a:r>
            <a:r>
              <a:rPr sz="1997" spc="-23" dirty="0">
                <a:latin typeface="Times New Roman"/>
                <a:cs typeface="Times New Roman"/>
              </a:rPr>
              <a:t>today.</a:t>
            </a:r>
            <a:endParaRPr sz="1997">
              <a:latin typeface="Times New Roman"/>
              <a:cs typeface="Times New Roman"/>
            </a:endParaRPr>
          </a:p>
          <a:p>
            <a:pPr marL="477173" indent="-431070">
              <a:spcBef>
                <a:spcPts val="1125"/>
              </a:spcBef>
              <a:buSzPct val="45454"/>
              <a:buFont typeface="Wingdings"/>
              <a:buChar char=""/>
              <a:tabLst>
                <a:tab pos="476597" algn="l"/>
                <a:tab pos="477173" algn="l"/>
              </a:tabLst>
            </a:pPr>
            <a:r>
              <a:rPr sz="1997" spc="-9" dirty="0">
                <a:latin typeface="Times New Roman"/>
                <a:cs typeface="Times New Roman"/>
              </a:rPr>
              <a:t>large</a:t>
            </a:r>
            <a:r>
              <a:rPr sz="1997" spc="-5" dirty="0">
                <a:latin typeface="Times New Roman"/>
                <a:cs typeface="Times New Roman"/>
              </a:rPr>
              <a:t> amount</a:t>
            </a:r>
            <a:r>
              <a:rPr sz="1997" spc="5" dirty="0">
                <a:latin typeface="Times New Roman"/>
                <a:cs typeface="Times New Roman"/>
              </a:rPr>
              <a:t> </a:t>
            </a:r>
            <a:r>
              <a:rPr sz="1997" dirty="0">
                <a:latin typeface="Times New Roman"/>
                <a:cs typeface="Times New Roman"/>
              </a:rPr>
              <a:t>of</a:t>
            </a:r>
            <a:r>
              <a:rPr sz="1997" spc="5" dirty="0">
                <a:latin typeface="Times New Roman"/>
                <a:cs typeface="Times New Roman"/>
              </a:rPr>
              <a:t> </a:t>
            </a:r>
            <a:r>
              <a:rPr sz="1997" spc="-5" dirty="0">
                <a:latin typeface="Times New Roman"/>
                <a:cs typeface="Times New Roman"/>
              </a:rPr>
              <a:t>data</a:t>
            </a:r>
            <a:r>
              <a:rPr sz="1997" dirty="0">
                <a:latin typeface="Times New Roman"/>
                <a:cs typeface="Times New Roman"/>
              </a:rPr>
              <a:t> </a:t>
            </a:r>
            <a:r>
              <a:rPr sz="1997" spc="-5" dirty="0">
                <a:latin typeface="Times New Roman"/>
                <a:cs typeface="Times New Roman"/>
              </a:rPr>
              <a:t>inherent in</a:t>
            </a:r>
            <a:r>
              <a:rPr sz="1997" spc="5" dirty="0">
                <a:latin typeface="Times New Roman"/>
                <a:cs typeface="Times New Roman"/>
              </a:rPr>
              <a:t> </a:t>
            </a:r>
            <a:r>
              <a:rPr sz="1997" spc="-9" dirty="0">
                <a:latin typeface="Times New Roman"/>
                <a:cs typeface="Times New Roman"/>
              </a:rPr>
              <a:t>image </a:t>
            </a:r>
            <a:r>
              <a:rPr sz="1997" spc="-5" dirty="0">
                <a:latin typeface="Times New Roman"/>
                <a:cs typeface="Times New Roman"/>
              </a:rPr>
              <a:t>processing</a:t>
            </a:r>
            <a:r>
              <a:rPr sz="1997" dirty="0">
                <a:latin typeface="Times New Roman"/>
                <a:cs typeface="Times New Roman"/>
              </a:rPr>
              <a:t> </a:t>
            </a:r>
            <a:r>
              <a:rPr sz="1997" spc="-5" dirty="0">
                <a:latin typeface="Times New Roman"/>
                <a:cs typeface="Times New Roman"/>
              </a:rPr>
              <a:t>applications</a:t>
            </a:r>
            <a:endParaRPr sz="1997">
              <a:latin typeface="Times New Roman"/>
              <a:cs typeface="Times New Roman"/>
            </a:endParaRPr>
          </a:p>
        </p:txBody>
      </p:sp>
      <p:sp>
        <p:nvSpPr>
          <p:cNvPr id="3" name="object 3"/>
          <p:cNvSpPr txBox="1"/>
          <p:nvPr/>
        </p:nvSpPr>
        <p:spPr>
          <a:xfrm>
            <a:off x="2570180" y="2400876"/>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4" name="object 4"/>
          <p:cNvSpPr txBox="1"/>
          <p:nvPr/>
        </p:nvSpPr>
        <p:spPr>
          <a:xfrm>
            <a:off x="3079635" y="2324804"/>
            <a:ext cx="5770517" cy="602664"/>
          </a:xfrm>
          <a:prstGeom prst="rect">
            <a:avLst/>
          </a:prstGeom>
        </p:spPr>
        <p:txBody>
          <a:bodyPr vert="horz" wrap="square" lIns="0" tIns="38036" rIns="0" bIns="0" rtlCol="0">
            <a:spAutoFit/>
          </a:bodyPr>
          <a:lstStyle/>
          <a:p>
            <a:pPr marL="11526" marR="4611">
              <a:lnSpc>
                <a:spcPts val="2233"/>
              </a:lnSpc>
              <a:spcBef>
                <a:spcPts val="300"/>
              </a:spcBef>
            </a:pPr>
            <a:r>
              <a:rPr sz="1997" spc="-5" dirty="0">
                <a:latin typeface="Times New Roman"/>
                <a:cs typeface="Times New Roman"/>
              </a:rPr>
              <a:t>Therefore</a:t>
            </a:r>
            <a:r>
              <a:rPr sz="1997" spc="-14" dirty="0">
                <a:latin typeface="Times New Roman"/>
                <a:cs typeface="Times New Roman"/>
              </a:rPr>
              <a:t> </a:t>
            </a:r>
            <a:r>
              <a:rPr sz="1997" dirty="0">
                <a:latin typeface="Times New Roman"/>
                <a:cs typeface="Times New Roman"/>
              </a:rPr>
              <a:t>the</a:t>
            </a:r>
            <a:r>
              <a:rPr sz="1997" spc="-9" dirty="0">
                <a:latin typeface="Times New Roman"/>
                <a:cs typeface="Times New Roman"/>
              </a:rPr>
              <a:t> </a:t>
            </a:r>
            <a:r>
              <a:rPr sz="1997" spc="-5" dirty="0">
                <a:latin typeface="Times New Roman"/>
                <a:cs typeface="Times New Roman"/>
              </a:rPr>
              <a:t>key</a:t>
            </a:r>
            <a:r>
              <a:rPr sz="1997" spc="5" dirty="0">
                <a:latin typeface="Times New Roman"/>
                <a:cs typeface="Times New Roman"/>
              </a:rPr>
              <a:t> </a:t>
            </a:r>
            <a:r>
              <a:rPr sz="1997" spc="-5" dirty="0">
                <a:latin typeface="Times New Roman"/>
                <a:cs typeface="Times New Roman"/>
              </a:rPr>
              <a:t>consideration in</a:t>
            </a:r>
            <a:r>
              <a:rPr sz="1997" spc="5" dirty="0">
                <a:latin typeface="Times New Roman"/>
                <a:cs typeface="Times New Roman"/>
              </a:rPr>
              <a:t> </a:t>
            </a:r>
            <a:r>
              <a:rPr sz="1997" spc="-9" dirty="0">
                <a:latin typeface="Times New Roman"/>
                <a:cs typeface="Times New Roman"/>
              </a:rPr>
              <a:t>image</a:t>
            </a:r>
            <a:r>
              <a:rPr sz="1997" spc="-5" dirty="0">
                <a:latin typeface="Times New Roman"/>
                <a:cs typeface="Times New Roman"/>
              </a:rPr>
              <a:t> transmission</a:t>
            </a:r>
            <a:r>
              <a:rPr sz="1997" spc="5" dirty="0">
                <a:latin typeface="Times New Roman"/>
                <a:cs typeface="Times New Roman"/>
              </a:rPr>
              <a:t> </a:t>
            </a:r>
            <a:r>
              <a:rPr sz="1997" spc="-5" dirty="0">
                <a:latin typeface="Times New Roman"/>
                <a:cs typeface="Times New Roman"/>
              </a:rPr>
              <a:t>is </a:t>
            </a:r>
            <a:r>
              <a:rPr sz="1997" spc="-486" dirty="0">
                <a:latin typeface="Times New Roman"/>
                <a:cs typeface="Times New Roman"/>
              </a:rPr>
              <a:t> </a:t>
            </a:r>
            <a:r>
              <a:rPr sz="1997" spc="-5" dirty="0">
                <a:latin typeface="Times New Roman"/>
                <a:cs typeface="Times New Roman"/>
              </a:rPr>
              <a:t>bandwidth.</a:t>
            </a:r>
            <a:endParaRPr sz="1997" dirty="0">
              <a:latin typeface="Times New Roman"/>
              <a:cs typeface="Times New Roman"/>
            </a:endParaRPr>
          </a:p>
        </p:txBody>
      </p:sp>
      <p:sp>
        <p:nvSpPr>
          <p:cNvPr id="5" name="object 5"/>
          <p:cNvSpPr txBox="1"/>
          <p:nvPr/>
        </p:nvSpPr>
        <p:spPr>
          <a:xfrm>
            <a:off x="1740305" y="3097050"/>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6" name="object 6"/>
          <p:cNvSpPr txBox="1"/>
          <p:nvPr/>
        </p:nvSpPr>
        <p:spPr>
          <a:xfrm>
            <a:off x="2107987" y="3020978"/>
            <a:ext cx="5412633"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In</a:t>
            </a:r>
            <a:r>
              <a:rPr sz="1997" spc="5" dirty="0">
                <a:latin typeface="Times New Roman"/>
                <a:cs typeface="Times New Roman"/>
              </a:rPr>
              <a:t> </a:t>
            </a:r>
            <a:r>
              <a:rPr sz="1997" spc="-5" dirty="0">
                <a:latin typeface="Times New Roman"/>
                <a:cs typeface="Times New Roman"/>
              </a:rPr>
              <a:t>dedicated</a:t>
            </a:r>
            <a:r>
              <a:rPr sz="1997" dirty="0">
                <a:latin typeface="Times New Roman"/>
                <a:cs typeface="Times New Roman"/>
              </a:rPr>
              <a:t> </a:t>
            </a:r>
            <a:r>
              <a:rPr sz="1997" spc="-5" dirty="0">
                <a:latin typeface="Times New Roman"/>
                <a:cs typeface="Times New Roman"/>
              </a:rPr>
              <a:t>networks,</a:t>
            </a:r>
            <a:r>
              <a:rPr sz="1997" spc="5" dirty="0">
                <a:latin typeface="Times New Roman"/>
                <a:cs typeface="Times New Roman"/>
              </a:rPr>
              <a:t> </a:t>
            </a:r>
            <a:r>
              <a:rPr sz="1997" spc="-5" dirty="0">
                <a:latin typeface="Times New Roman"/>
                <a:cs typeface="Times New Roman"/>
              </a:rPr>
              <a:t>this</a:t>
            </a:r>
            <a:r>
              <a:rPr sz="1997" spc="-9" dirty="0">
                <a:latin typeface="Times New Roman"/>
                <a:cs typeface="Times New Roman"/>
              </a:rPr>
              <a:t> </a:t>
            </a:r>
            <a:r>
              <a:rPr sz="1997" spc="-5" dirty="0">
                <a:latin typeface="Times New Roman"/>
                <a:cs typeface="Times New Roman"/>
              </a:rPr>
              <a:t>typically</a:t>
            </a:r>
            <a:r>
              <a:rPr sz="1997" spc="14" dirty="0">
                <a:latin typeface="Times New Roman"/>
                <a:cs typeface="Times New Roman"/>
              </a:rPr>
              <a:t> </a:t>
            </a:r>
            <a:r>
              <a:rPr sz="1997" dirty="0">
                <a:latin typeface="Times New Roman"/>
                <a:cs typeface="Times New Roman"/>
              </a:rPr>
              <a:t>is</a:t>
            </a:r>
            <a:r>
              <a:rPr sz="1997" spc="-5" dirty="0">
                <a:latin typeface="Times New Roman"/>
                <a:cs typeface="Times New Roman"/>
              </a:rPr>
              <a:t> </a:t>
            </a:r>
            <a:r>
              <a:rPr sz="1997" dirty="0">
                <a:latin typeface="Times New Roman"/>
                <a:cs typeface="Times New Roman"/>
              </a:rPr>
              <a:t>not</a:t>
            </a:r>
            <a:r>
              <a:rPr sz="1997" spc="-5" dirty="0">
                <a:latin typeface="Times New Roman"/>
                <a:cs typeface="Times New Roman"/>
              </a:rPr>
              <a:t> </a:t>
            </a:r>
            <a:r>
              <a:rPr sz="1997" dirty="0">
                <a:latin typeface="Times New Roman"/>
                <a:cs typeface="Times New Roman"/>
              </a:rPr>
              <a:t>a</a:t>
            </a:r>
            <a:r>
              <a:rPr sz="1997" spc="-9" dirty="0">
                <a:latin typeface="Times New Roman"/>
                <a:cs typeface="Times New Roman"/>
              </a:rPr>
              <a:t> </a:t>
            </a:r>
            <a:r>
              <a:rPr sz="1997" spc="-5" dirty="0">
                <a:latin typeface="Times New Roman"/>
                <a:cs typeface="Times New Roman"/>
              </a:rPr>
              <a:t>problem</a:t>
            </a:r>
            <a:endParaRPr sz="1997">
              <a:latin typeface="Times New Roman"/>
              <a:cs typeface="Times New Roman"/>
            </a:endParaRPr>
          </a:p>
        </p:txBody>
      </p:sp>
      <p:sp>
        <p:nvSpPr>
          <p:cNvPr id="7" name="object 7"/>
          <p:cNvSpPr txBox="1"/>
          <p:nvPr/>
        </p:nvSpPr>
        <p:spPr>
          <a:xfrm>
            <a:off x="1740305" y="3544260"/>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8" name="object 8"/>
          <p:cNvSpPr txBox="1"/>
          <p:nvPr/>
        </p:nvSpPr>
        <p:spPr>
          <a:xfrm>
            <a:off x="2044593" y="3468188"/>
            <a:ext cx="7851546" cy="318967"/>
          </a:xfrm>
          <a:prstGeom prst="rect">
            <a:avLst/>
          </a:prstGeom>
        </p:spPr>
        <p:txBody>
          <a:bodyPr vert="horz" wrap="square" lIns="0" tIns="11526" rIns="0" bIns="0" rtlCol="0">
            <a:spAutoFit/>
          </a:bodyPr>
          <a:lstStyle/>
          <a:p>
            <a:pPr marL="11526">
              <a:spcBef>
                <a:spcPts val="91"/>
              </a:spcBef>
            </a:pPr>
            <a:r>
              <a:rPr sz="1997" spc="-5" dirty="0">
                <a:latin typeface="Times New Roman"/>
                <a:cs typeface="Times New Roman"/>
              </a:rPr>
              <a:t>communications with</a:t>
            </a:r>
            <a:r>
              <a:rPr sz="1997" spc="5" dirty="0">
                <a:latin typeface="Times New Roman"/>
                <a:cs typeface="Times New Roman"/>
              </a:rPr>
              <a:t> </a:t>
            </a:r>
            <a:r>
              <a:rPr sz="1997" spc="-5" dirty="0">
                <a:latin typeface="Times New Roman"/>
                <a:cs typeface="Times New Roman"/>
              </a:rPr>
              <a:t>remote</a:t>
            </a:r>
            <a:r>
              <a:rPr sz="1997" dirty="0">
                <a:latin typeface="Times New Roman"/>
                <a:cs typeface="Times New Roman"/>
              </a:rPr>
              <a:t> </a:t>
            </a:r>
            <a:r>
              <a:rPr sz="1997" spc="-9" dirty="0">
                <a:latin typeface="Times New Roman"/>
                <a:cs typeface="Times New Roman"/>
              </a:rPr>
              <a:t>sites</a:t>
            </a:r>
            <a:r>
              <a:rPr sz="1997" dirty="0">
                <a:latin typeface="Times New Roman"/>
                <a:cs typeface="Times New Roman"/>
              </a:rPr>
              <a:t> via</a:t>
            </a:r>
            <a:r>
              <a:rPr sz="1997" spc="-9" dirty="0">
                <a:latin typeface="Times New Roman"/>
                <a:cs typeface="Times New Roman"/>
              </a:rPr>
              <a:t> </a:t>
            </a:r>
            <a:r>
              <a:rPr sz="1997" dirty="0">
                <a:latin typeface="Times New Roman"/>
                <a:cs typeface="Times New Roman"/>
              </a:rPr>
              <a:t>the</a:t>
            </a:r>
            <a:r>
              <a:rPr sz="1997" spc="-14" dirty="0">
                <a:latin typeface="Times New Roman"/>
                <a:cs typeface="Times New Roman"/>
              </a:rPr>
              <a:t> </a:t>
            </a:r>
            <a:r>
              <a:rPr sz="1997" spc="-5" dirty="0">
                <a:latin typeface="Times New Roman"/>
                <a:cs typeface="Times New Roman"/>
              </a:rPr>
              <a:t>Internet are</a:t>
            </a:r>
            <a:r>
              <a:rPr sz="1997" dirty="0">
                <a:latin typeface="Times New Roman"/>
                <a:cs typeface="Times New Roman"/>
              </a:rPr>
              <a:t> not</a:t>
            </a:r>
            <a:r>
              <a:rPr sz="1997" spc="-5" dirty="0">
                <a:latin typeface="Times New Roman"/>
                <a:cs typeface="Times New Roman"/>
              </a:rPr>
              <a:t> always</a:t>
            </a:r>
            <a:r>
              <a:rPr sz="1997" spc="-9" dirty="0">
                <a:latin typeface="Times New Roman"/>
                <a:cs typeface="Times New Roman"/>
              </a:rPr>
              <a:t> </a:t>
            </a:r>
            <a:r>
              <a:rPr sz="1997" spc="-5" dirty="0">
                <a:latin typeface="Times New Roman"/>
                <a:cs typeface="Times New Roman"/>
              </a:rPr>
              <a:t>as</a:t>
            </a:r>
            <a:r>
              <a:rPr sz="1997" dirty="0">
                <a:latin typeface="Times New Roman"/>
                <a:cs typeface="Times New Roman"/>
              </a:rPr>
              <a:t> </a:t>
            </a:r>
            <a:r>
              <a:rPr sz="1997" spc="-9" dirty="0">
                <a:latin typeface="Times New Roman"/>
                <a:cs typeface="Times New Roman"/>
              </a:rPr>
              <a:t>efficient.</a:t>
            </a:r>
            <a:endParaRPr sz="1997">
              <a:latin typeface="Times New Roman"/>
              <a:cs typeface="Times New Roman"/>
            </a:endParaRPr>
          </a:p>
        </p:txBody>
      </p:sp>
      <p:sp>
        <p:nvSpPr>
          <p:cNvPr id="9" name="object 9"/>
          <p:cNvSpPr txBox="1"/>
          <p:nvPr/>
        </p:nvSpPr>
        <p:spPr>
          <a:xfrm>
            <a:off x="2570180" y="3990319"/>
            <a:ext cx="108345" cy="150193"/>
          </a:xfrm>
          <a:prstGeom prst="rect">
            <a:avLst/>
          </a:prstGeom>
        </p:spPr>
        <p:txBody>
          <a:bodyPr vert="horz" wrap="square" lIns="0" tIns="10373" rIns="0" bIns="0" rtlCol="0">
            <a:spAutoFit/>
          </a:bodyPr>
          <a:lstStyle/>
          <a:p>
            <a:pPr marL="11526">
              <a:spcBef>
                <a:spcPts val="82"/>
              </a:spcBef>
            </a:pPr>
            <a:r>
              <a:rPr sz="908" spc="-9" dirty="0">
                <a:latin typeface="Wingdings"/>
                <a:cs typeface="Wingdings"/>
              </a:rPr>
              <a:t></a:t>
            </a:r>
            <a:endParaRPr sz="908">
              <a:latin typeface="Wingdings"/>
              <a:cs typeface="Wingdings"/>
            </a:endParaRPr>
          </a:p>
        </p:txBody>
      </p:sp>
      <p:sp>
        <p:nvSpPr>
          <p:cNvPr id="10" name="object 10"/>
          <p:cNvSpPr txBox="1"/>
          <p:nvPr/>
        </p:nvSpPr>
        <p:spPr>
          <a:xfrm>
            <a:off x="3079632" y="3914247"/>
            <a:ext cx="6199863" cy="602664"/>
          </a:xfrm>
          <a:prstGeom prst="rect">
            <a:avLst/>
          </a:prstGeom>
        </p:spPr>
        <p:txBody>
          <a:bodyPr vert="horz" wrap="square" lIns="0" tIns="38036" rIns="0" bIns="0" rtlCol="0">
            <a:spAutoFit/>
          </a:bodyPr>
          <a:lstStyle/>
          <a:p>
            <a:pPr marL="11526" marR="4611" indent="64545">
              <a:lnSpc>
                <a:spcPts val="2233"/>
              </a:lnSpc>
              <a:spcBef>
                <a:spcPts val="300"/>
              </a:spcBef>
            </a:pPr>
            <a:r>
              <a:rPr sz="1997" spc="-14" dirty="0">
                <a:latin typeface="Times New Roman"/>
                <a:cs typeface="Times New Roman"/>
              </a:rPr>
              <a:t>Fortunately,</a:t>
            </a:r>
            <a:r>
              <a:rPr sz="1997" dirty="0">
                <a:latin typeface="Times New Roman"/>
                <a:cs typeface="Times New Roman"/>
              </a:rPr>
              <a:t> </a:t>
            </a:r>
            <a:r>
              <a:rPr sz="1997" spc="-5" dirty="0">
                <a:latin typeface="Times New Roman"/>
                <a:cs typeface="Times New Roman"/>
              </a:rPr>
              <a:t>this</a:t>
            </a:r>
            <a:r>
              <a:rPr sz="1997" spc="-9" dirty="0">
                <a:latin typeface="Times New Roman"/>
                <a:cs typeface="Times New Roman"/>
              </a:rPr>
              <a:t> </a:t>
            </a:r>
            <a:r>
              <a:rPr sz="1997" spc="-5" dirty="0">
                <a:latin typeface="Times New Roman"/>
                <a:cs typeface="Times New Roman"/>
              </a:rPr>
              <a:t>situation</a:t>
            </a:r>
            <a:r>
              <a:rPr sz="1997" spc="5" dirty="0">
                <a:latin typeface="Times New Roman"/>
                <a:cs typeface="Times New Roman"/>
              </a:rPr>
              <a:t> </a:t>
            </a:r>
            <a:r>
              <a:rPr sz="1997" spc="-5" dirty="0">
                <a:latin typeface="Times New Roman"/>
                <a:cs typeface="Times New Roman"/>
              </a:rPr>
              <a:t>is</a:t>
            </a:r>
            <a:r>
              <a:rPr sz="1997" spc="-9" dirty="0">
                <a:latin typeface="Times New Roman"/>
                <a:cs typeface="Times New Roman"/>
              </a:rPr>
              <a:t> </a:t>
            </a:r>
            <a:r>
              <a:rPr sz="1997" spc="-5" dirty="0">
                <a:latin typeface="Times New Roman"/>
                <a:cs typeface="Times New Roman"/>
              </a:rPr>
              <a:t>improving</a:t>
            </a:r>
            <a:r>
              <a:rPr sz="1997" dirty="0">
                <a:latin typeface="Times New Roman"/>
                <a:cs typeface="Times New Roman"/>
              </a:rPr>
              <a:t> quickly</a:t>
            </a:r>
            <a:r>
              <a:rPr sz="1997" spc="14" dirty="0">
                <a:latin typeface="Times New Roman"/>
                <a:cs typeface="Times New Roman"/>
              </a:rPr>
              <a:t> </a:t>
            </a:r>
            <a:r>
              <a:rPr sz="1997" spc="-5" dirty="0">
                <a:latin typeface="Times New Roman"/>
                <a:cs typeface="Times New Roman"/>
              </a:rPr>
              <a:t>as</a:t>
            </a:r>
            <a:r>
              <a:rPr sz="1997" dirty="0">
                <a:latin typeface="Times New Roman"/>
                <a:cs typeface="Times New Roman"/>
              </a:rPr>
              <a:t> a</a:t>
            </a:r>
            <a:r>
              <a:rPr sz="1997" spc="-9" dirty="0">
                <a:latin typeface="Times New Roman"/>
                <a:cs typeface="Times New Roman"/>
              </a:rPr>
              <a:t> </a:t>
            </a:r>
            <a:r>
              <a:rPr sz="1997" spc="-5" dirty="0">
                <a:latin typeface="Times New Roman"/>
                <a:cs typeface="Times New Roman"/>
              </a:rPr>
              <a:t>result</a:t>
            </a:r>
            <a:r>
              <a:rPr sz="1997" spc="5" dirty="0">
                <a:latin typeface="Times New Roman"/>
                <a:cs typeface="Times New Roman"/>
              </a:rPr>
              <a:t> </a:t>
            </a:r>
            <a:r>
              <a:rPr sz="1997" dirty="0">
                <a:latin typeface="Times New Roman"/>
                <a:cs typeface="Times New Roman"/>
              </a:rPr>
              <a:t>of </a:t>
            </a:r>
            <a:r>
              <a:rPr sz="1997" spc="-486" dirty="0">
                <a:latin typeface="Times New Roman"/>
                <a:cs typeface="Times New Roman"/>
              </a:rPr>
              <a:t> </a:t>
            </a:r>
            <a:r>
              <a:rPr sz="1997" spc="-5" dirty="0">
                <a:latin typeface="Times New Roman"/>
                <a:cs typeface="Times New Roman"/>
              </a:rPr>
              <a:t>optical fiber and</a:t>
            </a:r>
            <a:r>
              <a:rPr sz="1997" spc="5" dirty="0">
                <a:latin typeface="Times New Roman"/>
                <a:cs typeface="Times New Roman"/>
              </a:rPr>
              <a:t> </a:t>
            </a:r>
            <a:r>
              <a:rPr sz="1997" spc="-5" dirty="0">
                <a:latin typeface="Times New Roman"/>
                <a:cs typeface="Times New Roman"/>
              </a:rPr>
              <a:t>other</a:t>
            </a:r>
            <a:r>
              <a:rPr sz="1997" spc="5" dirty="0">
                <a:latin typeface="Times New Roman"/>
                <a:cs typeface="Times New Roman"/>
              </a:rPr>
              <a:t> </a:t>
            </a:r>
            <a:r>
              <a:rPr sz="1997" spc="-5" dirty="0">
                <a:latin typeface="Times New Roman"/>
                <a:cs typeface="Times New Roman"/>
              </a:rPr>
              <a:t>broadband</a:t>
            </a:r>
            <a:r>
              <a:rPr sz="1997" spc="5" dirty="0">
                <a:latin typeface="Times New Roman"/>
                <a:cs typeface="Times New Roman"/>
              </a:rPr>
              <a:t> </a:t>
            </a:r>
            <a:r>
              <a:rPr sz="1997" spc="-5" dirty="0">
                <a:latin typeface="Times New Roman"/>
                <a:cs typeface="Times New Roman"/>
              </a:rPr>
              <a:t>technologies.</a:t>
            </a:r>
            <a:endParaRPr sz="1997">
              <a:latin typeface="Times New Roman"/>
              <a:cs typeface="Times New Roman"/>
            </a:endParaRPr>
          </a:p>
        </p:txBody>
      </p:sp>
      <p:sp>
        <p:nvSpPr>
          <p:cNvPr id="11" name="object 11"/>
          <p:cNvSpPr txBox="1">
            <a:spLocks noGrp="1"/>
          </p:cNvSpPr>
          <p:nvPr>
            <p:ph type="title"/>
          </p:nvPr>
        </p:nvSpPr>
        <p:spPr>
          <a:xfrm>
            <a:off x="2529839" y="391886"/>
            <a:ext cx="7117912" cy="514405"/>
          </a:xfrm>
          <a:prstGeom prst="rect">
            <a:avLst/>
          </a:prstGeom>
        </p:spPr>
        <p:txBody>
          <a:bodyPr vert="horz" wrap="square" lIns="0" tIns="11526" rIns="0" bIns="0" rtlCol="0">
            <a:spAutoFit/>
          </a:bodyPr>
          <a:lstStyle/>
          <a:p>
            <a:pPr marL="11526">
              <a:spcBef>
                <a:spcPts val="91"/>
              </a:spcBef>
            </a:pPr>
            <a:r>
              <a:rPr sz="3267" spc="-5" dirty="0">
                <a:solidFill>
                  <a:srgbClr val="000000"/>
                </a:solidFill>
                <a:latin typeface="Arial MT"/>
                <a:cs typeface="Arial MT"/>
              </a:rPr>
              <a:t>Elements</a:t>
            </a:r>
            <a:r>
              <a:rPr sz="3267" spc="-14" dirty="0">
                <a:solidFill>
                  <a:srgbClr val="000000"/>
                </a:solidFill>
                <a:latin typeface="Arial MT"/>
                <a:cs typeface="Arial MT"/>
              </a:rPr>
              <a:t> </a:t>
            </a:r>
            <a:r>
              <a:rPr sz="3267" spc="-5" dirty="0">
                <a:solidFill>
                  <a:srgbClr val="000000"/>
                </a:solidFill>
                <a:latin typeface="Arial MT"/>
                <a:cs typeface="Arial MT"/>
              </a:rPr>
              <a:t>in</a:t>
            </a:r>
            <a:r>
              <a:rPr sz="3267" spc="-14" dirty="0">
                <a:solidFill>
                  <a:srgbClr val="000000"/>
                </a:solidFill>
                <a:latin typeface="Arial MT"/>
                <a:cs typeface="Arial MT"/>
              </a:rPr>
              <a:t> </a:t>
            </a:r>
            <a:r>
              <a:rPr sz="3267" spc="-5" dirty="0">
                <a:solidFill>
                  <a:srgbClr val="000000"/>
                </a:solidFill>
                <a:latin typeface="Arial MT"/>
                <a:cs typeface="Arial MT"/>
              </a:rPr>
              <a:t>Image</a:t>
            </a:r>
            <a:r>
              <a:rPr sz="3267" spc="-18" dirty="0">
                <a:solidFill>
                  <a:srgbClr val="000000"/>
                </a:solidFill>
                <a:latin typeface="Arial MT"/>
                <a:cs typeface="Arial MT"/>
              </a:rPr>
              <a:t> </a:t>
            </a:r>
            <a:r>
              <a:rPr sz="3267" spc="-5" dirty="0">
                <a:solidFill>
                  <a:srgbClr val="000000"/>
                </a:solidFill>
                <a:latin typeface="Arial MT"/>
                <a:cs typeface="Arial MT"/>
              </a:rPr>
              <a:t>Processing</a:t>
            </a:r>
            <a:r>
              <a:rPr sz="3267" spc="-14" dirty="0">
                <a:solidFill>
                  <a:srgbClr val="000000"/>
                </a:solidFill>
                <a:latin typeface="Arial MT"/>
                <a:cs typeface="Arial MT"/>
              </a:rPr>
              <a:t> </a:t>
            </a:r>
            <a:r>
              <a:rPr sz="3267" spc="-5" dirty="0">
                <a:solidFill>
                  <a:srgbClr val="000000"/>
                </a:solidFill>
                <a:latin typeface="Arial MT"/>
                <a:cs typeface="Arial MT"/>
              </a:rPr>
              <a:t>System</a:t>
            </a:r>
            <a:endParaRPr sz="3267">
              <a:latin typeface="Arial MT"/>
              <a:cs typeface="Arial MT"/>
            </a:endParaRPr>
          </a:p>
        </p:txBody>
      </p:sp>
      <p:sp>
        <p:nvSpPr>
          <p:cNvPr id="13" name="Slide Number Placeholder 12">
            <a:extLst>
              <a:ext uri="{FF2B5EF4-FFF2-40B4-BE49-F238E27FC236}">
                <a16:creationId xmlns:a16="http://schemas.microsoft.com/office/drawing/2014/main" id="{BC0E569B-9565-1BA5-BBD7-B0F326B465F2}"/>
              </a:ext>
            </a:extLst>
          </p:cNvPr>
          <p:cNvSpPr>
            <a:spLocks noGrp="1"/>
          </p:cNvSpPr>
          <p:nvPr>
            <p:ph type="sldNum" sz="quarter" idx="12"/>
          </p:nvPr>
        </p:nvSpPr>
        <p:spPr/>
        <p:txBody>
          <a:bodyPr/>
          <a:lstStyle/>
          <a:p>
            <a:pPr marL="38100"/>
            <a:fld id="{81D60167-4931-47E6-BA6A-407CBD079E47}" type="slidenum">
              <a:rPr lang="en-IN" smtClean="0"/>
              <a:pPr marL="38100"/>
              <a:t>30</a:t>
            </a:fld>
            <a:endParaRPr lang="en-IN" dirty="0"/>
          </a:p>
        </p:txBody>
      </p:sp>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1BC18168-C671-75A6-59AF-2A88636280ED}"/>
              </a:ext>
            </a:extLst>
          </p:cNvPr>
          <p:cNvSpPr txBox="1">
            <a:spLocks/>
          </p:cNvSpPr>
          <p:nvPr/>
        </p:nvSpPr>
        <p:spPr>
          <a:xfrm>
            <a:off x="3048000" y="2667000"/>
            <a:ext cx="7188834" cy="635000"/>
          </a:xfrm>
          <a:prstGeom prst="rect">
            <a:avLst/>
          </a:prstGeom>
        </p:spPr>
        <p:txBody>
          <a:bodyPr vert="horz" wrap="square" lIns="0" tIns="12065" rIns="0" bIns="0" rtlCol="0">
            <a:spAutoFit/>
          </a:bodyPr>
          <a:lstStyle>
            <a:lvl1pPr>
              <a:defRPr sz="3200" b="0" i="0">
                <a:solidFill>
                  <a:schemeClr val="tx1"/>
                </a:solidFill>
                <a:latin typeface="Tahoma"/>
                <a:ea typeface="+mj-ea"/>
                <a:cs typeface="Tahoma"/>
              </a:defRPr>
            </a:lvl1pPr>
          </a:lstStyle>
          <a:p>
            <a:pPr marL="12700">
              <a:spcBef>
                <a:spcPts val="95"/>
              </a:spcBef>
            </a:pPr>
            <a:r>
              <a:rPr lang="en-IN" sz="4000" b="1" spc="-5" dirty="0"/>
              <a:t>Fundamental</a:t>
            </a:r>
            <a:r>
              <a:rPr lang="en-IN" sz="4000" b="1" spc="-25" dirty="0"/>
              <a:t> </a:t>
            </a:r>
            <a:r>
              <a:rPr lang="en-IN" sz="4000" b="1" spc="-5" dirty="0"/>
              <a:t>Steps</a:t>
            </a:r>
            <a:r>
              <a:rPr lang="en-IN" sz="4000" b="1" spc="-15" dirty="0"/>
              <a:t> </a:t>
            </a:r>
            <a:r>
              <a:rPr lang="en-IN" sz="4000" b="1" dirty="0"/>
              <a:t>in</a:t>
            </a:r>
            <a:r>
              <a:rPr lang="en-IN" sz="4000" b="1" spc="-25" dirty="0"/>
              <a:t> </a:t>
            </a:r>
            <a:r>
              <a:rPr lang="en-IN" sz="4000" b="1" spc="-5" dirty="0"/>
              <a:t>DIP</a:t>
            </a:r>
            <a:endParaRPr lang="en-GB" sz="4000" b="1" kern="0" dirty="0"/>
          </a:p>
        </p:txBody>
      </p:sp>
      <p:sp>
        <p:nvSpPr>
          <p:cNvPr id="4" name="Slide Number Placeholder 3">
            <a:extLst>
              <a:ext uri="{FF2B5EF4-FFF2-40B4-BE49-F238E27FC236}">
                <a16:creationId xmlns:a16="http://schemas.microsoft.com/office/drawing/2014/main" id="{5BC2B26B-5AE2-437F-24E4-11CE9D7571F9}"/>
              </a:ext>
            </a:extLst>
          </p:cNvPr>
          <p:cNvSpPr>
            <a:spLocks noGrp="1"/>
          </p:cNvSpPr>
          <p:nvPr>
            <p:ph type="sldNum" sz="quarter" idx="12"/>
          </p:nvPr>
        </p:nvSpPr>
        <p:spPr/>
        <p:txBody>
          <a:bodyPr/>
          <a:lstStyle/>
          <a:p>
            <a:pPr marL="38100"/>
            <a:fld id="{81D60167-4931-47E6-BA6A-407CBD079E47}" type="slidenum">
              <a:rPr lang="en-IN" smtClean="0"/>
              <a:pPr marL="38100"/>
              <a:t>31</a:t>
            </a:fld>
            <a:endParaRPr lang="en-IN" dirty="0"/>
          </a:p>
        </p:txBody>
      </p:sp>
    </p:spTree>
    <p:extLst>
      <p:ext uri="{BB962C8B-B14F-4D97-AF65-F5344CB8AC3E}">
        <p14:creationId xmlns:p14="http://schemas.microsoft.com/office/powerpoint/2010/main" val="3090602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txBox="1">
            <a:spLocks noGrp="1"/>
          </p:cNvSpPr>
          <p:nvPr>
            <p:ph type="sldNum" sz="quarter" idx="12"/>
          </p:nvPr>
        </p:nvSpPr>
        <p:spPr>
          <a:prstGeom prst="rect">
            <a:avLst/>
          </a:prstGeom>
        </p:spPr>
        <p:txBody>
          <a:bodyPr vert="horz" wrap="square" lIns="0" tIns="0" rIns="0" bIns="0" rtlCol="0">
            <a:spAutoFit/>
          </a:bodyPr>
          <a:lstStyle/>
          <a:p>
            <a:pPr marL="38100"/>
            <a:fld id="{81D60167-4931-47E6-BA6A-407CBD079E47}" type="slidenum">
              <a:rPr dirty="0"/>
              <a:pPr marL="38100"/>
              <a:t>32</a:t>
            </a:fld>
            <a:endParaRPr dirty="0"/>
          </a:p>
        </p:txBody>
      </p:sp>
      <p:pic>
        <p:nvPicPr>
          <p:cNvPr id="26" name="Picture 25">
            <a:extLst>
              <a:ext uri="{FF2B5EF4-FFF2-40B4-BE49-F238E27FC236}">
                <a16:creationId xmlns:a16="http://schemas.microsoft.com/office/drawing/2014/main" id="{5D158759-ED05-45D3-3432-096A33521EF6}"/>
              </a:ext>
            </a:extLst>
          </p:cNvPr>
          <p:cNvPicPr>
            <a:picLocks noChangeAspect="1"/>
          </p:cNvPicPr>
          <p:nvPr/>
        </p:nvPicPr>
        <p:blipFill>
          <a:blip r:embed="rId2"/>
          <a:stretch>
            <a:fillRect/>
          </a:stretch>
        </p:blipFill>
        <p:spPr>
          <a:xfrm>
            <a:off x="551384" y="170203"/>
            <a:ext cx="10297144" cy="6316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5">
            <a:extLst>
              <a:ext uri="{FF2B5EF4-FFF2-40B4-BE49-F238E27FC236}">
                <a16:creationId xmlns:a16="http://schemas.microsoft.com/office/drawing/2014/main" id="{FC053397-4979-A3D4-BCFD-CBA07A9EA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9311952" cy="601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2959AA5-39A2-ABE5-22CB-90BED283EBA2}"/>
              </a:ext>
            </a:extLst>
          </p:cNvPr>
          <p:cNvSpPr>
            <a:spLocks noGrp="1"/>
          </p:cNvSpPr>
          <p:nvPr>
            <p:ph type="sldNum" sz="quarter" idx="12"/>
          </p:nvPr>
        </p:nvSpPr>
        <p:spPr/>
        <p:txBody>
          <a:bodyPr/>
          <a:lstStyle/>
          <a:p>
            <a:pPr marL="38100"/>
            <a:fld id="{81D60167-4931-47E6-BA6A-407CBD079E47}" type="slidenum">
              <a:rPr lang="en-IN" smtClean="0"/>
              <a:pPr marL="38100"/>
              <a:t>33</a:t>
            </a:fld>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9E1E-2C44-61D2-26B4-616D99876D68}"/>
              </a:ext>
            </a:extLst>
          </p:cNvPr>
          <p:cNvSpPr>
            <a:spLocks noGrp="1"/>
          </p:cNvSpPr>
          <p:nvPr>
            <p:ph type="title"/>
          </p:nvPr>
        </p:nvSpPr>
        <p:spPr>
          <a:xfrm>
            <a:off x="212851" y="9206"/>
            <a:ext cx="5883148" cy="984885"/>
          </a:xfrm>
        </p:spPr>
        <p:txBody>
          <a:bodyPr/>
          <a:lstStyle/>
          <a:p>
            <a:r>
              <a:rPr lang="en-GB" dirty="0"/>
              <a:t>Fundamental steps</a:t>
            </a:r>
            <a:endParaRPr lang="en-IN" dirty="0"/>
          </a:p>
        </p:txBody>
      </p:sp>
      <p:sp>
        <p:nvSpPr>
          <p:cNvPr id="3" name="Text Placeholder 2">
            <a:extLst>
              <a:ext uri="{FF2B5EF4-FFF2-40B4-BE49-F238E27FC236}">
                <a16:creationId xmlns:a16="http://schemas.microsoft.com/office/drawing/2014/main" id="{D867847D-7D5B-420A-27D8-D650BC3B8A17}"/>
              </a:ext>
            </a:extLst>
          </p:cNvPr>
          <p:cNvSpPr>
            <a:spLocks noGrp="1"/>
          </p:cNvSpPr>
          <p:nvPr>
            <p:ph idx="1"/>
          </p:nvPr>
        </p:nvSpPr>
        <p:spPr>
          <a:xfrm>
            <a:off x="1343472" y="919037"/>
            <a:ext cx="9718887" cy="4754635"/>
          </a:xfrm>
        </p:spPr>
        <p:txBody>
          <a:bodyPr>
            <a:noAutofit/>
          </a:bodyPr>
          <a:lstStyle/>
          <a:p>
            <a:pPr marL="292100" marR="73660" algn="just">
              <a:lnSpc>
                <a:spcPct val="102000"/>
              </a:lnSpc>
              <a:spcBef>
                <a:spcPts val="105"/>
              </a:spcBef>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Image</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Restoration:</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  deals  with improving the  appearance of an image. It</a:t>
            </a:r>
            <a:r>
              <a:rPr lang="en-US" sz="2000" spc="-31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28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an</a:t>
            </a:r>
            <a:r>
              <a:rPr lang="en-US" sz="2000" spc="28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objective</a:t>
            </a:r>
            <a:r>
              <a:rPr lang="en-US" sz="2000" spc="28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approach,</a:t>
            </a:r>
            <a:r>
              <a:rPr lang="en-US" sz="2000" spc="29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a:t>
            </a:r>
            <a:r>
              <a:rPr lang="en-US" sz="2000" spc="27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29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sense</a:t>
            </a:r>
            <a:r>
              <a:rPr lang="en-US" sz="2000" spc="27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that</a:t>
            </a:r>
            <a:r>
              <a:rPr lang="en-US" sz="2000" spc="28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restoration</a:t>
            </a:r>
            <a:r>
              <a:rPr lang="en-US" sz="2000" spc="27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techniques</a:t>
            </a:r>
            <a:r>
              <a:rPr lang="en-US" sz="2000" spc="27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tend</a:t>
            </a:r>
            <a:r>
              <a:rPr lang="en-US" sz="2000" spc="26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a:t>
            </a:r>
            <a:r>
              <a:rPr lang="en-US" sz="2000" spc="-31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based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mathematical</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or</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probabilistic</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models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processing.</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Enhancement,</a:t>
            </a:r>
            <a:r>
              <a:rPr lang="en-US" sz="2000" spc="15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on</a:t>
            </a:r>
            <a:r>
              <a:rPr lang="en-US" sz="2000" spc="14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16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other</a:t>
            </a:r>
            <a:r>
              <a:rPr lang="en-US" sz="2000" spc="15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hand</a:t>
            </a:r>
            <a:r>
              <a:rPr lang="en-US" sz="2000" spc="15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15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based</a:t>
            </a:r>
            <a:r>
              <a:rPr lang="en-US" sz="2000" spc="15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on</a:t>
            </a:r>
            <a:r>
              <a:rPr lang="en-US" sz="2000" spc="19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human</a:t>
            </a:r>
            <a:r>
              <a:rPr lang="en-US" sz="2000" spc="16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subjective</a:t>
            </a:r>
            <a:r>
              <a:rPr lang="en-US" sz="2000" spc="15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preferences</a:t>
            </a:r>
          </a:p>
          <a:p>
            <a:pPr marL="292100" marR="73660" algn="just">
              <a:lnSpc>
                <a:spcPct val="102000"/>
              </a:lnSpc>
              <a:spcBef>
                <a:spcPts val="105"/>
              </a:spcBef>
              <a:spcAft>
                <a:spcPts val="0"/>
              </a:spcAft>
            </a:pPr>
            <a:endParaRPr lang="en-US" sz="2000" dirty="0">
              <a:effectLst/>
              <a:latin typeface="Cambria" panose="02040503050406030204" pitchFamily="18" charset="0"/>
              <a:ea typeface="Cambria" panose="02040503050406030204" pitchFamily="18" charset="0"/>
              <a:cs typeface="Cambria" panose="02040503050406030204" pitchFamily="18" charset="0"/>
            </a:endParaRPr>
          </a:p>
          <a:p>
            <a:pPr marL="292100" marR="75565" algn="just">
              <a:lnSpc>
                <a:spcPct val="102000"/>
              </a:lnSpc>
              <a:spcBef>
                <a:spcPts val="5"/>
              </a:spcBef>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Color Image Processing: </a:t>
            </a:r>
            <a:r>
              <a:rPr lang="en-US" sz="2000" dirty="0">
                <a:effectLst/>
                <a:latin typeface="Cambria" panose="02040503050406030204" pitchFamily="18" charset="0"/>
                <a:ea typeface="Cambria" panose="02040503050406030204" pitchFamily="18" charset="0"/>
                <a:cs typeface="Cambria" panose="02040503050406030204" pitchFamily="18" charset="0"/>
              </a:rPr>
              <a:t>It is an area that is been gaining importance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because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use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digital</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over</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internet.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Color</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processing deals with basically color models and their implementation in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5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processing applications.</a:t>
            </a:r>
          </a:p>
          <a:p>
            <a:pPr>
              <a:spcBef>
                <a:spcPts val="10"/>
              </a:spcBef>
              <a:spcAft>
                <a:spcPts val="0"/>
              </a:spcAft>
            </a:pPr>
            <a:endParaRPr lang="en-US" sz="2000" dirty="0">
              <a:effectLst/>
              <a:latin typeface="Cambria" panose="02040503050406030204" pitchFamily="18" charset="0"/>
              <a:ea typeface="Cambria" panose="02040503050406030204" pitchFamily="18" charset="0"/>
              <a:cs typeface="Cambria" panose="02040503050406030204" pitchFamily="18" charset="0"/>
            </a:endParaRPr>
          </a:p>
          <a:p>
            <a:pPr marL="292100" marR="75565" algn="just">
              <a:lnSpc>
                <a:spcPct val="102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Wavelets and Multi resolution Processing:</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These are the foundation for</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representing</a:t>
            </a:r>
            <a:r>
              <a:rPr lang="en-US" sz="2000" spc="6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8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a:t>
            </a:r>
            <a:r>
              <a:rPr lang="en-US" sz="2000" spc="7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various</a:t>
            </a:r>
            <a:r>
              <a:rPr lang="en-US" sz="2000" spc="6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degrees</a:t>
            </a:r>
            <a:r>
              <a:rPr lang="en-US" sz="2000" spc="7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7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resolution.</a:t>
            </a:r>
          </a:p>
          <a:p>
            <a:pPr>
              <a:spcBef>
                <a:spcPts val="30"/>
              </a:spcBef>
              <a:spcAft>
                <a:spcPts val="0"/>
              </a:spcAft>
            </a:pPr>
            <a:endParaRPr lang="en-US" sz="2000" dirty="0">
              <a:effectLst/>
              <a:latin typeface="Cambria" panose="02040503050406030204" pitchFamily="18" charset="0"/>
              <a:ea typeface="Cambria" panose="02040503050406030204" pitchFamily="18" charset="0"/>
              <a:cs typeface="Cambria" panose="02040503050406030204" pitchFamily="18" charset="0"/>
            </a:endParaRPr>
          </a:p>
          <a:p>
            <a:pPr marL="292100" marR="74295" algn="just">
              <a:lnSpc>
                <a:spcPct val="102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Compression: </a:t>
            </a:r>
            <a:r>
              <a:rPr lang="en-US" sz="2000" dirty="0">
                <a:effectLst/>
                <a:latin typeface="Cambria" panose="02040503050406030204" pitchFamily="18" charset="0"/>
                <a:ea typeface="Cambria" panose="02040503050406030204" pitchFamily="18" charset="0"/>
                <a:cs typeface="Cambria" panose="02040503050406030204" pitchFamily="18" charset="0"/>
              </a:rPr>
              <a:t>It deals with techniques reducing the storage required to</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save an image, or the bandwidth required to transmit it over the network.</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a:t>
            </a:r>
            <a:r>
              <a:rPr lang="en-US" sz="2000" spc="4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has</a:t>
            </a:r>
            <a:r>
              <a:rPr lang="en-US" sz="2000" spc="3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a:t>
            </a:r>
            <a:r>
              <a:rPr lang="en-US" sz="2000" spc="4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major</a:t>
            </a:r>
            <a:r>
              <a:rPr lang="en-US" sz="2000" spc="4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approaches</a:t>
            </a:r>
          </a:p>
          <a:p>
            <a:pPr marL="342900" lvl="0" indent="-342900" algn="just">
              <a:lnSpc>
                <a:spcPts val="1620"/>
              </a:lnSpc>
              <a:spcBef>
                <a:spcPts val="40"/>
              </a:spcBef>
              <a:spcAft>
                <a:spcPts val="0"/>
              </a:spcAft>
              <a:buClr>
                <a:srgbClr val="001F5F"/>
              </a:buClr>
              <a:buSzPts val="1400"/>
              <a:buFont typeface="Cambria" panose="02040503050406030204" pitchFamily="18" charset="0"/>
              <a:buAutoNum type="arabicPeriod"/>
              <a:tabLst>
                <a:tab pos="292100" algn="l"/>
              </a:tabLst>
            </a:pPr>
            <a:r>
              <a:rPr lang="en-US" sz="2000" spc="-10" dirty="0">
                <a:effectLst/>
                <a:latin typeface="Cambria" panose="02040503050406030204" pitchFamily="18" charset="0"/>
                <a:ea typeface="Cambria" panose="02040503050406030204" pitchFamily="18" charset="0"/>
                <a:cs typeface="Cambria" panose="02040503050406030204" pitchFamily="18" charset="0"/>
              </a:rPr>
              <a:t>Lossless</a:t>
            </a:r>
            <a:r>
              <a:rPr lang="en-US" sz="2000" spc="-55" dirty="0">
                <a:effectLst/>
                <a:latin typeface="Cambria" panose="02040503050406030204" pitchFamily="18" charset="0"/>
                <a:ea typeface="Cambria" panose="02040503050406030204" pitchFamily="18" charset="0"/>
                <a:cs typeface="Cambria" panose="02040503050406030204" pitchFamily="18" charset="0"/>
              </a:rPr>
              <a:t> </a:t>
            </a:r>
            <a:r>
              <a:rPr lang="en-US" sz="2000" spc="-10" dirty="0">
                <a:effectLst/>
                <a:latin typeface="Cambria" panose="02040503050406030204" pitchFamily="18" charset="0"/>
                <a:ea typeface="Cambria" panose="02040503050406030204" pitchFamily="18" charset="0"/>
                <a:cs typeface="Cambria" panose="02040503050406030204" pitchFamily="18" charset="0"/>
              </a:rPr>
              <a:t>Compression</a:t>
            </a:r>
            <a:endParaRPr lang="en-US" sz="2000" spc="-5" dirty="0">
              <a:effectLst/>
              <a:latin typeface="Cambria" panose="02040503050406030204" pitchFamily="18" charset="0"/>
              <a:ea typeface="Cambria" panose="02040503050406030204" pitchFamily="18" charset="0"/>
              <a:cs typeface="Cambria" panose="02040503050406030204" pitchFamily="18" charset="0"/>
            </a:endParaRPr>
          </a:p>
          <a:p>
            <a:r>
              <a:rPr lang="en-US" sz="2000" dirty="0">
                <a:effectLst/>
                <a:latin typeface="Cambria" panose="02040503050406030204" pitchFamily="18" charset="0"/>
                <a:ea typeface="Cambria" panose="02040503050406030204" pitchFamily="18" charset="0"/>
                <a:cs typeface="Cambria" panose="02040503050406030204" pitchFamily="18" charset="0"/>
              </a:rPr>
              <a:t>2.    Lossy</a:t>
            </a:r>
            <a:r>
              <a:rPr lang="en-US" sz="2000" spc="15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Compression</a:t>
            </a:r>
            <a:br>
              <a:rPr lang="en-US" sz="2000" dirty="0">
                <a:effectLst/>
                <a:latin typeface="Cambria" panose="02040503050406030204" pitchFamily="18" charset="0"/>
                <a:ea typeface="Cambria" panose="02040503050406030204" pitchFamily="18" charset="0"/>
                <a:cs typeface="Cambria" panose="02040503050406030204" pitchFamily="18" charset="0"/>
              </a:rPr>
            </a:br>
            <a:endParaRPr lang="en-IN" sz="2000" dirty="0"/>
          </a:p>
        </p:txBody>
      </p:sp>
      <p:sp>
        <p:nvSpPr>
          <p:cNvPr id="5" name="Slide Number Placeholder 4">
            <a:extLst>
              <a:ext uri="{FF2B5EF4-FFF2-40B4-BE49-F238E27FC236}">
                <a16:creationId xmlns:a16="http://schemas.microsoft.com/office/drawing/2014/main" id="{41C16DEA-24EF-72E7-0DFA-B55B248C3896}"/>
              </a:ext>
            </a:extLst>
          </p:cNvPr>
          <p:cNvSpPr>
            <a:spLocks noGrp="1"/>
          </p:cNvSpPr>
          <p:nvPr>
            <p:ph type="sldNum" sz="quarter" idx="12"/>
          </p:nvPr>
        </p:nvSpPr>
        <p:spPr/>
        <p:txBody>
          <a:bodyPr/>
          <a:lstStyle/>
          <a:p>
            <a:pPr marL="38100"/>
            <a:fld id="{81D60167-4931-47E6-BA6A-407CBD079E47}" type="slidenum">
              <a:rPr lang="en-IN" smtClean="0"/>
              <a:pPr marL="38100"/>
              <a:t>34</a:t>
            </a:fld>
            <a:endParaRPr lang="en-IN" dirty="0"/>
          </a:p>
        </p:txBody>
      </p:sp>
    </p:spTree>
    <p:extLst>
      <p:ext uri="{BB962C8B-B14F-4D97-AF65-F5344CB8AC3E}">
        <p14:creationId xmlns:p14="http://schemas.microsoft.com/office/powerpoint/2010/main" val="2840381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1699-409E-259B-8BA4-B3817F18273B}"/>
              </a:ext>
            </a:extLst>
          </p:cNvPr>
          <p:cNvSpPr>
            <a:spLocks noGrp="1"/>
          </p:cNvSpPr>
          <p:nvPr>
            <p:ph type="title"/>
          </p:nvPr>
        </p:nvSpPr>
        <p:spPr>
          <a:xfrm>
            <a:off x="1676401" y="296621"/>
            <a:ext cx="5730748" cy="492443"/>
          </a:xfrm>
        </p:spPr>
        <p:txBody>
          <a:bodyPr>
            <a:normAutofit fontScale="90000"/>
          </a:bodyPr>
          <a:lstStyle/>
          <a:p>
            <a:r>
              <a:rPr lang="en-GB" dirty="0"/>
              <a:t>Fundamental steps</a:t>
            </a:r>
            <a:endParaRPr lang="en-IN" dirty="0"/>
          </a:p>
        </p:txBody>
      </p:sp>
      <p:sp>
        <p:nvSpPr>
          <p:cNvPr id="3" name="Text Placeholder 2">
            <a:extLst>
              <a:ext uri="{FF2B5EF4-FFF2-40B4-BE49-F238E27FC236}">
                <a16:creationId xmlns:a16="http://schemas.microsoft.com/office/drawing/2014/main" id="{54470E1F-54CD-52F1-E54E-B35D468A3263}"/>
              </a:ext>
            </a:extLst>
          </p:cNvPr>
          <p:cNvSpPr>
            <a:spLocks noGrp="1"/>
          </p:cNvSpPr>
          <p:nvPr>
            <p:ph idx="1"/>
          </p:nvPr>
        </p:nvSpPr>
        <p:spPr>
          <a:xfrm>
            <a:off x="1371600" y="924112"/>
            <a:ext cx="9982200" cy="5940922"/>
          </a:xfrm>
        </p:spPr>
        <p:txBody>
          <a:bodyPr>
            <a:normAutofit/>
          </a:bodyPr>
          <a:lstStyle/>
          <a:p>
            <a:pPr marL="292100" marR="75565" algn="just">
              <a:lnSpc>
                <a:spcPct val="101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Morphological</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Processing:</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deals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with</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tools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for</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extracting</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components that are useful in the representation and description of shape</a:t>
            </a:r>
            <a:r>
              <a:rPr lang="en-US" sz="2000" spc="-3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and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boundary</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objects.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majorly</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used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automated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inspection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applications.</a:t>
            </a:r>
          </a:p>
          <a:p>
            <a:pPr marL="0" indent="0">
              <a:spcBef>
                <a:spcPts val="15"/>
              </a:spcBef>
              <a:spcAft>
                <a:spcPts val="0"/>
              </a:spcAft>
              <a:buNone/>
            </a:pPr>
            <a:r>
              <a:rPr lang="en-US" sz="2000" dirty="0">
                <a:effectLst/>
                <a:latin typeface="Cambria" panose="02040503050406030204" pitchFamily="18" charset="0"/>
                <a:ea typeface="Cambria" panose="02040503050406030204" pitchFamily="18" charset="0"/>
                <a:cs typeface="Cambria" panose="02040503050406030204" pitchFamily="18" charset="0"/>
              </a:rPr>
              <a:t> </a:t>
            </a:r>
          </a:p>
          <a:p>
            <a:pPr marL="292100" marR="72390" algn="just">
              <a:lnSpc>
                <a:spcPct val="102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Representation</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and</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Description:</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always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follows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output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3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segmentation step that is, raw pixel data, constituting either the boundary</a:t>
            </a:r>
            <a:r>
              <a:rPr lang="en-US" sz="2000" spc="-3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 an image or points in the region itself. In either case converting the data</a:t>
            </a:r>
            <a:r>
              <a:rPr lang="en-US" sz="2000" spc="-3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a:t>
            </a:r>
            <a:r>
              <a:rPr lang="en-US" sz="2000" spc="1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a:t>
            </a:r>
            <a:r>
              <a:rPr lang="en-US" sz="2000" spc="1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form</a:t>
            </a:r>
            <a:r>
              <a:rPr lang="en-US" sz="2000" spc="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suitable</a:t>
            </a:r>
            <a:r>
              <a:rPr lang="en-US" sz="2000" spc="1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for</a:t>
            </a:r>
            <a:r>
              <a:rPr lang="en-US" sz="2000" spc="1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computer</a:t>
            </a:r>
            <a:r>
              <a:rPr lang="en-US" sz="2000" spc="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processing</a:t>
            </a:r>
            <a:r>
              <a:rPr lang="en-US" sz="2000" spc="2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necessary.</a:t>
            </a:r>
          </a:p>
          <a:p>
            <a:pPr>
              <a:spcBef>
                <a:spcPts val="10"/>
              </a:spcBef>
              <a:spcAft>
                <a:spcPts val="0"/>
              </a:spcAft>
            </a:pPr>
            <a:endParaRPr lang="en-US" sz="2000" dirty="0">
              <a:effectLst/>
              <a:latin typeface="Cambria" panose="02040503050406030204" pitchFamily="18" charset="0"/>
              <a:ea typeface="Cambria" panose="02040503050406030204" pitchFamily="18" charset="0"/>
              <a:cs typeface="Cambria" panose="02040503050406030204" pitchFamily="18" charset="0"/>
            </a:endParaRPr>
          </a:p>
          <a:p>
            <a:pPr marL="292100" marR="74930" algn="just">
              <a:lnSpc>
                <a:spcPct val="102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Recognition: </a:t>
            </a:r>
            <a:r>
              <a:rPr lang="en-US" sz="2000" dirty="0">
                <a:effectLst/>
                <a:latin typeface="Cambria" panose="02040503050406030204" pitchFamily="18" charset="0"/>
                <a:ea typeface="Cambria" panose="02040503050406030204" pitchFamily="18" charset="0"/>
                <a:cs typeface="Cambria" panose="02040503050406030204" pitchFamily="18" charset="0"/>
              </a:rPr>
              <a:t>It is the process that assigns label to an object based on its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descriptors.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last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step 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processing</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which</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use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artificial</a:t>
            </a:r>
            <a:r>
              <a:rPr lang="en-US" sz="2000" spc="-3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intelligence</a:t>
            </a:r>
            <a:r>
              <a:rPr lang="en-US" sz="2000" spc="4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of</a:t>
            </a:r>
            <a:r>
              <a:rPr lang="en-US" sz="2000" spc="4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software.</a:t>
            </a:r>
          </a:p>
          <a:p>
            <a:pPr>
              <a:spcBef>
                <a:spcPts val="20"/>
              </a:spcBef>
              <a:spcAft>
                <a:spcPts val="0"/>
              </a:spcAft>
            </a:pPr>
            <a:endParaRPr lang="en-US" sz="2000" dirty="0">
              <a:effectLst/>
              <a:latin typeface="Cambria" panose="02040503050406030204" pitchFamily="18" charset="0"/>
              <a:ea typeface="Cambria" panose="02040503050406030204" pitchFamily="18" charset="0"/>
              <a:cs typeface="Cambria" panose="02040503050406030204" pitchFamily="18" charset="0"/>
            </a:endParaRPr>
          </a:p>
          <a:p>
            <a:pPr marL="292100" marR="75565" algn="just">
              <a:lnSpc>
                <a:spcPct val="10200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Knowledge</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Base:</a:t>
            </a:r>
            <a:r>
              <a:rPr lang="en-US" sz="2000" b="1"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Knowledge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about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a</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problem</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domain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coded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into  an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image processing system in the form of a knowledge base. This knowledge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may be as simple as detailing regions of an image where the information of</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interest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known</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be</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located.</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Thus,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limiting</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search</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that</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has</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to</a:t>
            </a:r>
            <a:r>
              <a:rPr lang="en-US" sz="2000" spc="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be</a:t>
            </a:r>
            <a:r>
              <a:rPr lang="en-US" sz="2000" spc="-31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conducted</a:t>
            </a:r>
            <a:r>
              <a:rPr lang="en-US" sz="2000" spc="12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a:t>
            </a:r>
            <a:r>
              <a:rPr lang="en-US" sz="2000" spc="13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seeking</a:t>
            </a:r>
            <a:r>
              <a:rPr lang="en-US" sz="2000" spc="115"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the</a:t>
            </a:r>
            <a:r>
              <a:rPr lang="en-US" sz="2000" spc="120" dirty="0">
                <a:effectLst/>
                <a:latin typeface="Cambria" panose="02040503050406030204" pitchFamily="18" charset="0"/>
                <a:ea typeface="Cambria" panose="02040503050406030204" pitchFamily="18" charset="0"/>
                <a:cs typeface="Cambria" panose="02040503050406030204" pitchFamily="18" charset="0"/>
              </a:rPr>
              <a:t> </a:t>
            </a:r>
            <a:r>
              <a:rPr lang="en-US" sz="2000" dirty="0">
                <a:effectLst/>
                <a:latin typeface="Cambria" panose="02040503050406030204" pitchFamily="18" charset="0"/>
                <a:ea typeface="Cambria" panose="02040503050406030204" pitchFamily="18" charset="0"/>
                <a:cs typeface="Cambria" panose="02040503050406030204" pitchFamily="18" charset="0"/>
              </a:rPr>
              <a:t>information.</a:t>
            </a:r>
            <a:r>
              <a:rPr lang="en-US" sz="2000" spc="130" dirty="0">
                <a:effectLst/>
                <a:latin typeface="Cambria" panose="02040503050406030204" pitchFamily="18" charset="0"/>
                <a:ea typeface="Cambria" panose="02040503050406030204" pitchFamily="18" charset="0"/>
                <a:cs typeface="Cambria" panose="02040503050406030204" pitchFamily="18" charset="0"/>
              </a:rPr>
              <a:t> </a:t>
            </a:r>
          </a:p>
          <a:p>
            <a:endParaRPr lang="en-IN" dirty="0"/>
          </a:p>
        </p:txBody>
      </p:sp>
      <p:sp>
        <p:nvSpPr>
          <p:cNvPr id="5" name="Slide Number Placeholder 4">
            <a:extLst>
              <a:ext uri="{FF2B5EF4-FFF2-40B4-BE49-F238E27FC236}">
                <a16:creationId xmlns:a16="http://schemas.microsoft.com/office/drawing/2014/main" id="{09D14202-8BEC-A938-8BFA-F6A907058D6B}"/>
              </a:ext>
            </a:extLst>
          </p:cNvPr>
          <p:cNvSpPr>
            <a:spLocks noGrp="1"/>
          </p:cNvSpPr>
          <p:nvPr>
            <p:ph type="sldNum" sz="quarter" idx="12"/>
          </p:nvPr>
        </p:nvSpPr>
        <p:spPr/>
        <p:txBody>
          <a:bodyPr/>
          <a:lstStyle/>
          <a:p>
            <a:pPr marL="38100"/>
            <a:fld id="{81D60167-4931-47E6-BA6A-407CBD079E47}" type="slidenum">
              <a:rPr lang="en-IN" smtClean="0"/>
              <a:pPr marL="38100"/>
              <a:t>35</a:t>
            </a:fld>
            <a:endParaRPr lang="en-IN" dirty="0"/>
          </a:p>
        </p:txBody>
      </p:sp>
    </p:spTree>
    <p:extLst>
      <p:ext uri="{BB962C8B-B14F-4D97-AF65-F5344CB8AC3E}">
        <p14:creationId xmlns:p14="http://schemas.microsoft.com/office/powerpoint/2010/main" val="1515378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B41E03-ED5C-F66C-1B9B-34E09809DEA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36</a:t>
            </a:fld>
            <a:endParaRPr lang="en-US"/>
          </a:p>
        </p:txBody>
      </p:sp>
      <p:sp>
        <p:nvSpPr>
          <p:cNvPr id="4" name="Title 1">
            <a:extLst>
              <a:ext uri="{FF2B5EF4-FFF2-40B4-BE49-F238E27FC236}">
                <a16:creationId xmlns:a16="http://schemas.microsoft.com/office/drawing/2014/main" id="{60195ED6-3E06-CD14-BCD4-7DA623D4470B}"/>
              </a:ext>
            </a:extLst>
          </p:cNvPr>
          <p:cNvSpPr txBox="1">
            <a:spLocks/>
          </p:cNvSpPr>
          <p:nvPr/>
        </p:nvSpPr>
        <p:spPr>
          <a:xfrm>
            <a:off x="3133651" y="2311330"/>
            <a:ext cx="68580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latin typeface="Times New Roman" pitchFamily="18" charset="0"/>
                <a:cs typeface="Times New Roman" pitchFamily="18" charset="0"/>
              </a:rPr>
              <a:t>Image Sensing and Acquisition</a:t>
            </a:r>
          </a:p>
        </p:txBody>
      </p:sp>
    </p:spTree>
    <p:extLst>
      <p:ext uri="{BB962C8B-B14F-4D97-AF65-F5344CB8AC3E}">
        <p14:creationId xmlns:p14="http://schemas.microsoft.com/office/powerpoint/2010/main" val="3215854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a:extLst>
              <a:ext uri="{FF2B5EF4-FFF2-40B4-BE49-F238E27FC236}">
                <a16:creationId xmlns:a16="http://schemas.microsoft.com/office/drawing/2014/main" id="{F8886456-6C41-302E-B1ED-16CF981F1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762" y="978544"/>
            <a:ext cx="6421437" cy="513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2">
            <a:extLst>
              <a:ext uri="{FF2B5EF4-FFF2-40B4-BE49-F238E27FC236}">
                <a16:creationId xmlns:a16="http://schemas.microsoft.com/office/drawing/2014/main" id="{050C2180-182B-9923-7AE7-9663D0AF8506}"/>
              </a:ext>
            </a:extLst>
          </p:cNvPr>
          <p:cNvSpPr txBox="1">
            <a:spLocks noChangeArrowheads="1"/>
          </p:cNvSpPr>
          <p:nvPr/>
        </p:nvSpPr>
        <p:spPr bwMode="auto">
          <a:xfrm>
            <a:off x="685801" y="1156698"/>
            <a:ext cx="369887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US" altLang="en-US" sz="2000" dirty="0"/>
              <a:t> </a:t>
            </a:r>
            <a:r>
              <a:rPr lang="en-US" altLang="en-US" dirty="0"/>
              <a:t>Illumination energy </a:t>
            </a:r>
          </a:p>
          <a:p>
            <a:pPr eaLnBrk="1" hangingPunct="1"/>
            <a:r>
              <a:rPr lang="en-US" altLang="en-US" sz="2000" dirty="0"/>
              <a:t>  - Light energy falls on an object</a:t>
            </a:r>
          </a:p>
          <a:p>
            <a:pPr eaLnBrk="1" hangingPunct="1">
              <a:buFont typeface="Arial" panose="020B0604020202020204" pitchFamily="34" charset="0"/>
              <a:buChar char="•"/>
            </a:pPr>
            <a:endParaRPr lang="en-US" altLang="en-US" sz="2000" dirty="0"/>
          </a:p>
          <a:p>
            <a:pPr eaLnBrk="1" hangingPunct="1">
              <a:buFont typeface="Arial" panose="020B0604020202020204" pitchFamily="34" charset="0"/>
              <a:buChar char="•"/>
            </a:pPr>
            <a:r>
              <a:rPr lang="en-US" altLang="en-US" sz="2000" dirty="0"/>
              <a:t> </a:t>
            </a:r>
            <a:r>
              <a:rPr lang="en-US" altLang="en-US" dirty="0"/>
              <a:t>Source element</a:t>
            </a:r>
          </a:p>
          <a:p>
            <a:pPr eaLnBrk="1" hangingPunct="1"/>
            <a:r>
              <a:rPr lang="en-US" altLang="en-US" sz="2000" dirty="0"/>
              <a:t>  - it gets illuminated due to </a:t>
            </a:r>
          </a:p>
          <a:p>
            <a:pPr eaLnBrk="1" hangingPunct="1"/>
            <a:r>
              <a:rPr lang="en-US" altLang="en-US" sz="2000" dirty="0"/>
              <a:t>     light energy</a:t>
            </a:r>
          </a:p>
          <a:p>
            <a:pPr eaLnBrk="1" hangingPunct="1"/>
            <a:endParaRPr lang="en-US" altLang="en-US" dirty="0"/>
          </a:p>
          <a:p>
            <a:pPr eaLnBrk="1" hangingPunct="1">
              <a:buFont typeface="Arial" panose="020B0604020202020204" pitchFamily="34" charset="0"/>
              <a:buChar char="•"/>
            </a:pPr>
            <a:r>
              <a:rPr lang="en-US" altLang="en-US" dirty="0"/>
              <a:t> Imaging system</a:t>
            </a:r>
          </a:p>
          <a:p>
            <a:pPr eaLnBrk="1" hangingPunct="1"/>
            <a:r>
              <a:rPr lang="en-US" altLang="en-US" sz="2000" dirty="0"/>
              <a:t> - captures reflected light </a:t>
            </a:r>
          </a:p>
          <a:p>
            <a:pPr eaLnBrk="1" hangingPunct="1"/>
            <a:r>
              <a:rPr lang="en-US" altLang="en-US" sz="2000" dirty="0"/>
              <a:t> - converts light energy into                </a:t>
            </a:r>
          </a:p>
          <a:p>
            <a:pPr eaLnBrk="1" hangingPunct="1"/>
            <a:r>
              <a:rPr lang="en-US" altLang="en-US" sz="2000" dirty="0"/>
              <a:t>   electrical energy which is </a:t>
            </a:r>
          </a:p>
          <a:p>
            <a:pPr eaLnBrk="1" hangingPunct="1"/>
            <a:r>
              <a:rPr lang="en-US" altLang="en-US" sz="2000" dirty="0"/>
              <a:t>   continuous in nature</a:t>
            </a:r>
          </a:p>
          <a:p>
            <a:pPr eaLnBrk="1" hangingPunct="1"/>
            <a:r>
              <a:rPr lang="en-US" altLang="en-US" sz="2000" dirty="0"/>
              <a:t> - consists digitizer which  </a:t>
            </a:r>
          </a:p>
          <a:p>
            <a:pPr eaLnBrk="1" hangingPunct="1"/>
            <a:r>
              <a:rPr lang="en-US" altLang="en-US" sz="2000" dirty="0"/>
              <a:t>   converts analog signal to  </a:t>
            </a:r>
          </a:p>
          <a:p>
            <a:pPr eaLnBrk="1" hangingPunct="1"/>
            <a:r>
              <a:rPr lang="en-US" altLang="en-US" sz="2000" dirty="0"/>
              <a:t>   digital form</a:t>
            </a:r>
          </a:p>
        </p:txBody>
      </p:sp>
      <p:sp>
        <p:nvSpPr>
          <p:cNvPr id="14340" name="TextBox 3">
            <a:extLst>
              <a:ext uri="{FF2B5EF4-FFF2-40B4-BE49-F238E27FC236}">
                <a16:creationId xmlns:a16="http://schemas.microsoft.com/office/drawing/2014/main" id="{FA4D9952-196C-B195-8D28-3400C1014DF2}"/>
              </a:ext>
            </a:extLst>
          </p:cNvPr>
          <p:cNvSpPr txBox="1">
            <a:spLocks noChangeArrowheads="1"/>
          </p:cNvSpPr>
          <p:nvPr/>
        </p:nvSpPr>
        <p:spPr bwMode="auto">
          <a:xfrm>
            <a:off x="119336" y="222547"/>
            <a:ext cx="4925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dirty="0"/>
              <a:t>IMAGE ACQUISITION PROCESS</a:t>
            </a:r>
          </a:p>
        </p:txBody>
      </p:sp>
      <p:sp>
        <p:nvSpPr>
          <p:cNvPr id="3" name="Slide Number Placeholder 2">
            <a:extLst>
              <a:ext uri="{FF2B5EF4-FFF2-40B4-BE49-F238E27FC236}">
                <a16:creationId xmlns:a16="http://schemas.microsoft.com/office/drawing/2014/main" id="{6F431B2F-616B-9A28-4215-A5BA30745A25}"/>
              </a:ext>
            </a:extLst>
          </p:cNvPr>
          <p:cNvSpPr>
            <a:spLocks noGrp="1"/>
          </p:cNvSpPr>
          <p:nvPr>
            <p:ph type="sldNum" sz="quarter" idx="12"/>
          </p:nvPr>
        </p:nvSpPr>
        <p:spPr/>
        <p:txBody>
          <a:bodyPr/>
          <a:lstStyle/>
          <a:p>
            <a:pPr marL="38100"/>
            <a:fld id="{81D60167-4931-47E6-BA6A-407CBD079E47}" type="slidenum">
              <a:rPr lang="en-IN" smtClean="0"/>
              <a:pPr marL="38100"/>
              <a:t>37</a:t>
            </a:fld>
            <a:endParaRPr lang="en-IN" dirty="0"/>
          </a:p>
        </p:txBody>
      </p:sp>
    </p:spTree>
    <p:extLst>
      <p:ext uri="{BB962C8B-B14F-4D97-AF65-F5344CB8AC3E}">
        <p14:creationId xmlns:p14="http://schemas.microsoft.com/office/powerpoint/2010/main" val="1321129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 y="60324"/>
            <a:ext cx="10972800" cy="1143000"/>
          </a:xfrm>
        </p:spPr>
        <p:txBody>
          <a:bodyPr>
            <a:normAutofit/>
          </a:bodyPr>
          <a:lstStyle/>
          <a:p>
            <a:pPr algn="l"/>
            <a:r>
              <a:rPr lang="en-US" sz="3600" b="1" dirty="0">
                <a:solidFill>
                  <a:srgbClr val="7030A0"/>
                </a:solidFill>
                <a:latin typeface="Times New Roman" pitchFamily="18" charset="0"/>
                <a:cs typeface="Times New Roman" pitchFamily="18" charset="0"/>
              </a:rPr>
              <a:t>Image Sensing and Acquisition</a:t>
            </a:r>
            <a:endParaRPr lang="en-US" sz="3600" dirty="0">
              <a:solidFill>
                <a:srgbClr val="7030A0"/>
              </a:solidFill>
              <a:latin typeface="Times New Roman" pitchFamily="18" charset="0"/>
              <a:cs typeface="Times New Roman" pitchFamily="18" charset="0"/>
            </a:endParaRPr>
          </a:p>
        </p:txBody>
      </p:sp>
      <p:sp>
        <p:nvSpPr>
          <p:cNvPr id="6" name="Content Placeholder 5"/>
          <p:cNvSpPr>
            <a:spLocks noGrp="1"/>
          </p:cNvSpPr>
          <p:nvPr>
            <p:ph idx="1"/>
          </p:nvPr>
        </p:nvSpPr>
        <p:spPr>
          <a:xfrm>
            <a:off x="1981200" y="1295400"/>
            <a:ext cx="8229600" cy="5334000"/>
          </a:xfrm>
        </p:spPr>
        <p:txBody>
          <a:bodyPr>
            <a:normAutofit/>
          </a:bodyPr>
          <a:lstStyle/>
          <a:p>
            <a:pPr algn="just">
              <a:lnSpc>
                <a:spcPct val="150000"/>
              </a:lnSpc>
              <a:buClr>
                <a:schemeClr val="hlink"/>
              </a:buClr>
              <a:buSzPct val="110000"/>
              <a:buFontTx/>
              <a:buChar char="•"/>
            </a:pPr>
            <a:r>
              <a:rPr lang="en-US" sz="2400" dirty="0">
                <a:latin typeface="Times New Roman" pitchFamily="18" charset="0"/>
                <a:cs typeface="Times New Roman" pitchFamily="18" charset="0"/>
              </a:rPr>
              <a:t>To generate an image we need  EM source and a sensor that  can detect the energy  reflected from the object .  </a:t>
            </a:r>
          </a:p>
          <a:p>
            <a:pPr algn="just">
              <a:lnSpc>
                <a:spcPct val="150000"/>
              </a:lnSpc>
              <a:buClr>
                <a:schemeClr val="hlink"/>
              </a:buClr>
              <a:buSzPct val="110000"/>
              <a:buFontTx/>
              <a:buChar char="•"/>
            </a:pPr>
            <a:r>
              <a:rPr lang="en-US" sz="2400" dirty="0">
                <a:latin typeface="Times New Roman" pitchFamily="18" charset="0"/>
                <a:cs typeface="Times New Roman" pitchFamily="18" charset="0"/>
                <a:sym typeface="Symbol" pitchFamily="18" charset="2"/>
              </a:rPr>
              <a:t>The process of image sensing is called as </a:t>
            </a:r>
            <a:r>
              <a:rPr lang="en-US" sz="2400" dirty="0">
                <a:solidFill>
                  <a:srgbClr val="7030A0"/>
                </a:solidFill>
                <a:latin typeface="Times New Roman" pitchFamily="18" charset="0"/>
                <a:cs typeface="Times New Roman" pitchFamily="18" charset="0"/>
                <a:sym typeface="Symbol" pitchFamily="18" charset="2"/>
              </a:rPr>
              <a:t>image acquisition.</a:t>
            </a:r>
          </a:p>
          <a:p>
            <a:pPr algn="just">
              <a:buClr>
                <a:schemeClr val="hlink"/>
              </a:buClr>
              <a:buSzPct val="110000"/>
              <a:buNone/>
            </a:pPr>
            <a:r>
              <a:rPr lang="en-US" sz="2400" dirty="0">
                <a:latin typeface="Times New Roman" pitchFamily="18" charset="0"/>
                <a:cs typeface="Times New Roman" pitchFamily="18" charset="0"/>
                <a:sym typeface="Symbol" pitchFamily="18" charset="2"/>
              </a:rPr>
              <a:t>.</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38</a:t>
            </a:fld>
            <a:endParaRPr lang="en-US"/>
          </a:p>
        </p:txBody>
      </p:sp>
      <p:pic>
        <p:nvPicPr>
          <p:cNvPr id="4" name="Picture 3">
            <a:extLst>
              <a:ext uri="{FF2B5EF4-FFF2-40B4-BE49-F238E27FC236}">
                <a16:creationId xmlns:a16="http://schemas.microsoft.com/office/drawing/2014/main" id="{CEE637F4-2289-A6A3-7210-975959F1175E}"/>
              </a:ext>
            </a:extLst>
          </p:cNvPr>
          <p:cNvPicPr>
            <a:picLocks noChangeAspect="1"/>
          </p:cNvPicPr>
          <p:nvPr/>
        </p:nvPicPr>
        <p:blipFill>
          <a:blip r:embed="rId3"/>
          <a:stretch>
            <a:fillRect/>
          </a:stretch>
        </p:blipFill>
        <p:spPr>
          <a:xfrm>
            <a:off x="2133600" y="3429000"/>
            <a:ext cx="8229600" cy="2667000"/>
          </a:xfrm>
          <a:prstGeom prst="rect">
            <a:avLst/>
          </a:prstGeom>
        </p:spPr>
      </p:pic>
    </p:spTree>
    <p:extLst>
      <p:ext uri="{BB962C8B-B14F-4D97-AF65-F5344CB8AC3E}">
        <p14:creationId xmlns:p14="http://schemas.microsoft.com/office/powerpoint/2010/main" val="376799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905000" y="990601"/>
            <a:ext cx="4648200" cy="2582415"/>
          </a:xfrm>
          <a:prstGeom prst="rect">
            <a:avLst/>
          </a:prstGeom>
          <a:noFill/>
          <a:ln w="9525">
            <a:noFill/>
            <a:miter lim="800000"/>
            <a:headEnd/>
            <a:tailEnd/>
          </a:ln>
          <a:effectLst/>
        </p:spPr>
      </p:pic>
      <p:pic>
        <p:nvPicPr>
          <p:cNvPr id="5" name="Picture 3"/>
          <p:cNvPicPr>
            <a:picLocks noChangeAspect="1" noChangeArrowheads="1"/>
          </p:cNvPicPr>
          <p:nvPr/>
        </p:nvPicPr>
        <p:blipFill>
          <a:blip r:embed="rId4"/>
          <a:srcRect/>
          <a:stretch>
            <a:fillRect/>
          </a:stretch>
        </p:blipFill>
        <p:spPr bwMode="auto">
          <a:xfrm>
            <a:off x="1524000" y="3733799"/>
            <a:ext cx="6477000" cy="2987675"/>
          </a:xfrm>
          <a:prstGeom prst="rect">
            <a:avLst/>
          </a:prstGeom>
          <a:noFill/>
          <a:ln w="9525">
            <a:noFill/>
            <a:miter lim="800000"/>
            <a:headEnd/>
            <a:tailEnd/>
          </a:ln>
          <a:effectLst/>
        </p:spPr>
      </p:pic>
      <p:sp>
        <p:nvSpPr>
          <p:cNvPr id="6" name="TextBox 5"/>
          <p:cNvSpPr txBox="1"/>
          <p:nvPr/>
        </p:nvSpPr>
        <p:spPr>
          <a:xfrm>
            <a:off x="2133601" y="304800"/>
            <a:ext cx="7240893" cy="523220"/>
          </a:xfrm>
          <a:prstGeom prst="rect">
            <a:avLst/>
          </a:prstGeom>
          <a:noFill/>
        </p:spPr>
        <p:txBody>
          <a:bodyPr wrap="square" rtlCol="0">
            <a:spAutoFit/>
          </a:bodyPr>
          <a:lstStyle/>
          <a:p>
            <a:pPr algn="ctr"/>
            <a:r>
              <a:rPr lang="en-US" sz="2800" b="1" dirty="0">
                <a:solidFill>
                  <a:srgbClr val="7030A0"/>
                </a:solidFill>
                <a:latin typeface="Times New Roman" pitchFamily="18" charset="0"/>
                <a:cs typeface="Times New Roman" pitchFamily="18" charset="0"/>
              </a:rPr>
              <a:t>Image Acquisition Using a Single Sensor</a:t>
            </a:r>
            <a:endParaRPr lang="en-US" sz="2800" dirty="0">
              <a:solidFill>
                <a:srgbClr val="7030A0"/>
              </a:solidFill>
              <a:latin typeface="Times New Roman" pitchFamily="18" charset="0"/>
              <a:cs typeface="Times New Roman" pitchFamily="18" charset="0"/>
            </a:endParaRPr>
          </a:p>
        </p:txBody>
      </p:sp>
      <p:sp>
        <p:nvSpPr>
          <p:cNvPr id="7" name="Rectangle 6"/>
          <p:cNvSpPr/>
          <p:nvPr/>
        </p:nvSpPr>
        <p:spPr>
          <a:xfrm>
            <a:off x="7048500" y="1276554"/>
            <a:ext cx="4114800" cy="1477328"/>
          </a:xfrm>
          <a:prstGeom prst="rect">
            <a:avLst/>
          </a:prstGeom>
        </p:spPr>
        <p:txBody>
          <a:bodyPr wrap="square">
            <a:spAutoFit/>
          </a:bodyPr>
          <a:lstStyle/>
          <a:p>
            <a:pPr algn="just"/>
            <a:r>
              <a:rPr lang="en-US" dirty="0">
                <a:latin typeface="Times New Roman" pitchFamily="18" charset="0"/>
                <a:cs typeface="Times New Roman" pitchFamily="18" charset="0"/>
              </a:rPr>
              <a:t> Incoming energy is transformed into a voltage by the combination of input electrical power and sensor .The output voltage waveform is the response of the sensor(s).</a:t>
            </a:r>
          </a:p>
        </p:txBody>
      </p:sp>
      <p:sp>
        <p:nvSpPr>
          <p:cNvPr id="8" name="TextBox 7"/>
          <p:cNvSpPr txBox="1"/>
          <p:nvPr/>
        </p:nvSpPr>
        <p:spPr>
          <a:xfrm>
            <a:off x="8801100" y="3933056"/>
            <a:ext cx="2362200" cy="1477328"/>
          </a:xfrm>
          <a:prstGeom prst="rect">
            <a:avLst/>
          </a:prstGeom>
          <a:noFill/>
        </p:spPr>
        <p:txBody>
          <a:bodyPr wrap="square" rtlCol="0">
            <a:spAutoFit/>
          </a:bodyPr>
          <a:lstStyle/>
          <a:p>
            <a:r>
              <a:rPr lang="en-US" dirty="0">
                <a:latin typeface="Times New Roman" pitchFamily="18" charset="0"/>
                <a:cs typeface="Times New Roman" pitchFamily="18" charset="0"/>
              </a:rPr>
              <a:t>This method</a:t>
            </a:r>
          </a:p>
          <a:p>
            <a:r>
              <a:rPr lang="en-US" dirty="0">
                <a:latin typeface="Times New Roman" pitchFamily="18" charset="0"/>
                <a:cs typeface="Times New Roman" pitchFamily="18" charset="0"/>
              </a:rPr>
              <a:t> is an inexpensive</a:t>
            </a:r>
          </a:p>
          <a:p>
            <a:r>
              <a:rPr lang="en-US" dirty="0">
                <a:latin typeface="Times New Roman" pitchFamily="18" charset="0"/>
                <a:cs typeface="Times New Roman" pitchFamily="18" charset="0"/>
              </a:rPr>
              <a:t> (but slow) way to</a:t>
            </a:r>
          </a:p>
          <a:p>
            <a:r>
              <a:rPr lang="en-US" dirty="0">
                <a:latin typeface="Times New Roman" pitchFamily="18" charset="0"/>
                <a:cs typeface="Times New Roman" pitchFamily="18" charset="0"/>
              </a:rPr>
              <a:t> obtain high-resolution</a:t>
            </a:r>
          </a:p>
          <a:p>
            <a:r>
              <a:rPr lang="en-US" dirty="0">
                <a:latin typeface="Times New Roman" pitchFamily="18" charset="0"/>
                <a:cs typeface="Times New Roman" pitchFamily="18" charset="0"/>
              </a:rPr>
              <a:t> images .</a:t>
            </a:r>
          </a:p>
        </p:txBody>
      </p:sp>
      <p:sp>
        <p:nvSpPr>
          <p:cNvPr id="10" name="Slide Number Placeholder 9"/>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39</a:t>
            </a:fld>
            <a:endParaRPr lang="en-US"/>
          </a:p>
        </p:txBody>
      </p:sp>
    </p:spTree>
    <p:extLst>
      <p:ext uri="{BB962C8B-B14F-4D97-AF65-F5344CB8AC3E}">
        <p14:creationId xmlns:p14="http://schemas.microsoft.com/office/powerpoint/2010/main" val="88193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259892FC-BC95-B3C5-0D97-1D54FD1F6284}"/>
              </a:ext>
            </a:extLst>
          </p:cNvPr>
          <p:cNvSpPr txBox="1">
            <a:spLocks noChangeArrowheads="1"/>
          </p:cNvSpPr>
          <p:nvPr/>
        </p:nvSpPr>
        <p:spPr bwMode="auto">
          <a:xfrm>
            <a:off x="407368" y="412918"/>
            <a:ext cx="44406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latin typeface="Arial" panose="020B0604020202020204" pitchFamily="34" charset="0"/>
                <a:cs typeface="Arial" panose="020B0604020202020204" pitchFamily="34" charset="0"/>
              </a:rPr>
              <a:t>What is Digital Image Processing ?</a:t>
            </a:r>
          </a:p>
        </p:txBody>
      </p:sp>
      <p:sp>
        <p:nvSpPr>
          <p:cNvPr id="47107" name="Text Box 3">
            <a:extLst>
              <a:ext uri="{FF2B5EF4-FFF2-40B4-BE49-F238E27FC236}">
                <a16:creationId xmlns:a16="http://schemas.microsoft.com/office/drawing/2014/main" id="{5C084374-6B62-774B-C782-BE877F23FB3C}"/>
              </a:ext>
            </a:extLst>
          </p:cNvPr>
          <p:cNvSpPr txBox="1">
            <a:spLocks noChangeArrowheads="1"/>
          </p:cNvSpPr>
          <p:nvPr/>
        </p:nvSpPr>
        <p:spPr bwMode="auto">
          <a:xfrm>
            <a:off x="1661712" y="927790"/>
            <a:ext cx="97210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GB" sz="2400" dirty="0"/>
              <a:t>It is the manipulation of the digital data with the help of computer hardware and software to produce digital maps in which the specific information has been extracted and highlighted.</a:t>
            </a:r>
            <a:endParaRPr lang="en-IN" sz="2400" dirty="0"/>
          </a:p>
        </p:txBody>
      </p:sp>
      <p:sp>
        <p:nvSpPr>
          <p:cNvPr id="47109" name="Text Box 5">
            <a:extLst>
              <a:ext uri="{FF2B5EF4-FFF2-40B4-BE49-F238E27FC236}">
                <a16:creationId xmlns:a16="http://schemas.microsoft.com/office/drawing/2014/main" id="{16CA291A-4D39-F62B-BD27-A37AA04D0442}"/>
              </a:ext>
            </a:extLst>
          </p:cNvPr>
          <p:cNvSpPr txBox="1">
            <a:spLocks noChangeArrowheads="1"/>
          </p:cNvSpPr>
          <p:nvPr/>
        </p:nvSpPr>
        <p:spPr bwMode="auto">
          <a:xfrm>
            <a:off x="335360" y="3787077"/>
            <a:ext cx="51539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latin typeface="Arial" panose="020B0604020202020204" pitchFamily="34" charset="0"/>
                <a:cs typeface="Arial" panose="020B0604020202020204" pitchFamily="34" charset="0"/>
              </a:rPr>
              <a:t>Why we need Digital Image Processing ?</a:t>
            </a:r>
          </a:p>
        </p:txBody>
      </p:sp>
      <p:sp>
        <p:nvSpPr>
          <p:cNvPr id="47110" name="Text Box 6">
            <a:extLst>
              <a:ext uri="{FF2B5EF4-FFF2-40B4-BE49-F238E27FC236}">
                <a16:creationId xmlns:a16="http://schemas.microsoft.com/office/drawing/2014/main" id="{699FD1EA-2343-93E3-F185-FA0EF4962D2D}"/>
              </a:ext>
            </a:extLst>
          </p:cNvPr>
          <p:cNvSpPr txBox="1">
            <a:spLocks noChangeArrowheads="1"/>
          </p:cNvSpPr>
          <p:nvPr/>
        </p:nvSpPr>
        <p:spPr bwMode="auto">
          <a:xfrm>
            <a:off x="2855640" y="4459241"/>
            <a:ext cx="56546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1pPr>
            <a:lvl2pPr marL="914400" indent="-457200">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2pPr>
            <a:lvl3pPr marL="1371600" indent="-457200">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3pPr>
            <a:lvl4pPr marL="1828800" indent="-457200">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4pPr>
            <a:lvl5pPr marL="2286000" indent="-457200">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5pPr>
            <a:lvl6pPr marL="2743200" indent="-457200" fontAlgn="base">
              <a:spcBef>
                <a:spcPct val="0"/>
              </a:spcBef>
              <a:spcAft>
                <a:spcPct val="0"/>
              </a:spcAft>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6pPr>
            <a:lvl7pPr marL="3200400" indent="-457200" fontAlgn="base">
              <a:spcBef>
                <a:spcPct val="0"/>
              </a:spcBef>
              <a:spcAft>
                <a:spcPct val="0"/>
              </a:spcAft>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7pPr>
            <a:lvl8pPr marL="3657600" indent="-457200" fontAlgn="base">
              <a:spcBef>
                <a:spcPct val="0"/>
              </a:spcBef>
              <a:spcAft>
                <a:spcPct val="0"/>
              </a:spcAft>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8pPr>
            <a:lvl9pPr marL="4114800" indent="-457200" fontAlgn="base">
              <a:spcBef>
                <a:spcPct val="0"/>
              </a:spcBef>
              <a:spcAft>
                <a:spcPct val="0"/>
              </a:spcAft>
              <a:defRPr sz="2400">
                <a:solidFill>
                  <a:schemeClr val="tx1"/>
                </a:solidFill>
                <a:latin typeface="Times New Roman" panose="02020603050405020304" pitchFamily="18" charset="0"/>
                <a:ea typeface="Angsana New" panose="020B0502040204020203" pitchFamily="18" charset="-34"/>
                <a:cs typeface="Angsana New" panose="020B0502040204020203" pitchFamily="18" charset="-34"/>
              </a:defRPr>
            </a:lvl9pPr>
          </a:lstStyle>
          <a:p>
            <a:pPr>
              <a:buFontTx/>
              <a:buAutoNum type="arabicPeriod"/>
            </a:pPr>
            <a:r>
              <a:rPr lang="en-US" altLang="en-US" dirty="0">
                <a:ea typeface="AngsanaUPC" panose="020B0502040204020203" pitchFamily="18" charset="-34"/>
                <a:cs typeface="AngsanaUPC" panose="020B0502040204020203" pitchFamily="18" charset="-34"/>
              </a:rPr>
              <a:t>To record and store images</a:t>
            </a:r>
            <a:endParaRPr lang="th-TH" altLang="en-US" dirty="0">
              <a:ea typeface="AngsanaUPC" panose="020B0502040204020203" pitchFamily="18" charset="-34"/>
              <a:cs typeface="AngsanaUPC" panose="020B0502040204020203" pitchFamily="18" charset="-34"/>
            </a:endParaRPr>
          </a:p>
          <a:p>
            <a:pPr>
              <a:buFontTx/>
              <a:buAutoNum type="arabicPeriod"/>
            </a:pPr>
            <a:r>
              <a:rPr lang="en-US" altLang="en-US" dirty="0">
                <a:ea typeface="AngsanaUPC" panose="020B0502040204020203" pitchFamily="18" charset="-34"/>
                <a:cs typeface="AngsanaUPC" panose="020B0502040204020203" pitchFamily="18" charset="-34"/>
              </a:rPr>
              <a:t>To enhance images using mathematics</a:t>
            </a:r>
            <a:endParaRPr lang="th-TH" altLang="en-US" dirty="0">
              <a:ea typeface="AngsanaUPC" panose="020B0502040204020203" pitchFamily="18" charset="-34"/>
              <a:cs typeface="AngsanaUPC" panose="020B0502040204020203" pitchFamily="18" charset="-34"/>
            </a:endParaRPr>
          </a:p>
          <a:p>
            <a:pPr>
              <a:buFontTx/>
              <a:buAutoNum type="arabicPeriod"/>
            </a:pPr>
            <a:r>
              <a:rPr lang="en-US" altLang="en-US" dirty="0">
                <a:ea typeface="AngsanaUPC" panose="020B0502040204020203" pitchFamily="18" charset="-34"/>
                <a:cs typeface="AngsanaUPC" panose="020B0502040204020203" pitchFamily="18" charset="-34"/>
              </a:rPr>
              <a:t>To analysis images</a:t>
            </a:r>
            <a:endParaRPr lang="th-TH" altLang="en-US" dirty="0">
              <a:ea typeface="AngsanaUPC" panose="020B0502040204020203" pitchFamily="18" charset="-34"/>
              <a:cs typeface="AngsanaUPC" panose="020B0502040204020203" pitchFamily="18" charset="-34"/>
            </a:endParaRPr>
          </a:p>
          <a:p>
            <a:pPr>
              <a:buFontTx/>
              <a:buAutoNum type="arabicPeriod"/>
            </a:pPr>
            <a:r>
              <a:rPr lang="en-US" altLang="en-US" dirty="0">
                <a:ea typeface="AngsanaUPC" panose="020B0502040204020203" pitchFamily="18" charset="-34"/>
                <a:cs typeface="AngsanaUPC" panose="020B0502040204020203" pitchFamily="18" charset="-34"/>
              </a:rPr>
              <a:t>To synthesize images</a:t>
            </a:r>
            <a:endParaRPr lang="th-TH" altLang="en-US" dirty="0">
              <a:ea typeface="AngsanaUPC" panose="020B0502040204020203" pitchFamily="18" charset="-34"/>
              <a:cs typeface="AngsanaUPC" panose="020B0502040204020203" pitchFamily="18" charset="-34"/>
            </a:endParaRPr>
          </a:p>
          <a:p>
            <a:pPr>
              <a:buFontTx/>
              <a:buAutoNum type="arabicPeriod"/>
            </a:pPr>
            <a:r>
              <a:rPr lang="en-US" altLang="en-US" dirty="0">
                <a:ea typeface="AngsanaUPC" panose="020B0502040204020203" pitchFamily="18" charset="-34"/>
                <a:cs typeface="AngsanaUPC" panose="020B0502040204020203" pitchFamily="18" charset="-34"/>
              </a:rPr>
              <a:t>To create computer vision systems</a:t>
            </a:r>
          </a:p>
        </p:txBody>
      </p:sp>
      <p:pic>
        <p:nvPicPr>
          <p:cNvPr id="3" name="Picture 2">
            <a:extLst>
              <a:ext uri="{FF2B5EF4-FFF2-40B4-BE49-F238E27FC236}">
                <a16:creationId xmlns:a16="http://schemas.microsoft.com/office/drawing/2014/main" id="{EA06C3F8-6586-D477-31F1-64652CD111AF}"/>
              </a:ext>
            </a:extLst>
          </p:cNvPr>
          <p:cNvPicPr>
            <a:picLocks noChangeAspect="1"/>
          </p:cNvPicPr>
          <p:nvPr/>
        </p:nvPicPr>
        <p:blipFill>
          <a:blip r:embed="rId2"/>
          <a:stretch>
            <a:fillRect/>
          </a:stretch>
        </p:blipFill>
        <p:spPr>
          <a:xfrm>
            <a:off x="2528635" y="2181125"/>
            <a:ext cx="4933950" cy="1438275"/>
          </a:xfrm>
          <a:prstGeom prst="rect">
            <a:avLst/>
          </a:prstGeom>
        </p:spPr>
      </p:pic>
      <p:sp>
        <p:nvSpPr>
          <p:cNvPr id="4" name="Slide Number Placeholder 3">
            <a:extLst>
              <a:ext uri="{FF2B5EF4-FFF2-40B4-BE49-F238E27FC236}">
                <a16:creationId xmlns:a16="http://schemas.microsoft.com/office/drawing/2014/main" id="{24D0667E-61CC-40DB-3E42-03EA523F94C2}"/>
              </a:ext>
            </a:extLst>
          </p:cNvPr>
          <p:cNvSpPr>
            <a:spLocks noGrp="1"/>
          </p:cNvSpPr>
          <p:nvPr>
            <p:ph type="sldNum" sz="quarter" idx="12"/>
          </p:nvPr>
        </p:nvSpPr>
        <p:spPr/>
        <p:txBody>
          <a:bodyPr/>
          <a:lstStyle/>
          <a:p>
            <a:pPr marL="38100"/>
            <a:fld id="{81D60167-4931-47E6-BA6A-407CBD079E47}" type="slidenum">
              <a:rPr lang="en-IN" smtClean="0"/>
              <a:pPr marL="38100"/>
              <a:t>4</a:t>
            </a:fld>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757" y="258764"/>
            <a:ext cx="8229600" cy="563562"/>
          </a:xfrm>
        </p:spPr>
        <p:txBody>
          <a:bodyPr>
            <a:normAutofit/>
          </a:bodyPr>
          <a:lstStyle/>
          <a:p>
            <a:r>
              <a:rPr lang="en-US" sz="2800" b="1" dirty="0">
                <a:latin typeface="Times New Roman" pitchFamily="18" charset="0"/>
                <a:cs typeface="Times New Roman" pitchFamily="18" charset="0"/>
              </a:rPr>
              <a:t>Image Acquisition Using Sensor Strips( Line sensor)</a:t>
            </a:r>
            <a:endParaRPr lang="en-US" sz="28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3"/>
          <a:srcRect/>
          <a:stretch>
            <a:fillRect/>
          </a:stretch>
        </p:blipFill>
        <p:spPr bwMode="auto">
          <a:xfrm>
            <a:off x="3064491" y="1076326"/>
            <a:ext cx="5048250" cy="447675"/>
          </a:xfrm>
          <a:prstGeom prst="rect">
            <a:avLst/>
          </a:prstGeom>
          <a:noFill/>
          <a:ln w="9525">
            <a:noFill/>
            <a:miter lim="800000"/>
            <a:headEnd/>
            <a:tailEnd/>
          </a:ln>
          <a:effectLst/>
        </p:spPr>
      </p:pic>
      <p:sp>
        <p:nvSpPr>
          <p:cNvPr id="10" name="Slide Number Placeholder 9"/>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40</a:t>
            </a:fld>
            <a:endParaRPr lang="en-US"/>
          </a:p>
        </p:txBody>
      </p:sp>
      <p:sp>
        <p:nvSpPr>
          <p:cNvPr id="4" name="TextBox 3"/>
          <p:cNvSpPr txBox="1"/>
          <p:nvPr/>
        </p:nvSpPr>
        <p:spPr>
          <a:xfrm>
            <a:off x="8534401" y="1066800"/>
            <a:ext cx="1685077" cy="369332"/>
          </a:xfrm>
          <a:prstGeom prst="rect">
            <a:avLst/>
          </a:prstGeom>
          <a:noFill/>
        </p:spPr>
        <p:txBody>
          <a:bodyPr wrap="none" rtlCol="0">
            <a:spAutoFit/>
          </a:bodyPr>
          <a:lstStyle/>
          <a:p>
            <a:r>
              <a:rPr lang="en-US" dirty="0">
                <a:latin typeface="Times New Roman" pitchFamily="18" charset="0"/>
                <a:cs typeface="Times New Roman" pitchFamily="18" charset="0"/>
              </a:rPr>
              <a:t>Fig: Line sensor</a:t>
            </a:r>
          </a:p>
        </p:txBody>
      </p:sp>
      <p:pic>
        <p:nvPicPr>
          <p:cNvPr id="5" name="Picture 2"/>
          <p:cNvPicPr>
            <a:picLocks noChangeAspect="1" noChangeArrowheads="1"/>
          </p:cNvPicPr>
          <p:nvPr/>
        </p:nvPicPr>
        <p:blipFill>
          <a:blip r:embed="rId4"/>
          <a:srcRect/>
          <a:stretch>
            <a:fillRect/>
          </a:stretch>
        </p:blipFill>
        <p:spPr bwMode="auto">
          <a:xfrm>
            <a:off x="1962150" y="1706563"/>
            <a:ext cx="8686800" cy="4832350"/>
          </a:xfrm>
          <a:prstGeom prst="rect">
            <a:avLst/>
          </a:prstGeom>
          <a:noFill/>
          <a:ln w="9525">
            <a:noFill/>
            <a:miter lim="800000"/>
            <a:headEnd/>
            <a:tailEnd/>
          </a:ln>
          <a:effectLst/>
        </p:spPr>
      </p:pic>
      <p:sp>
        <p:nvSpPr>
          <p:cNvPr id="6" name="TextBox 5"/>
          <p:cNvSpPr txBox="1"/>
          <p:nvPr/>
        </p:nvSpPr>
        <p:spPr>
          <a:xfrm>
            <a:off x="1828800" y="4419600"/>
            <a:ext cx="2537874" cy="369332"/>
          </a:xfrm>
          <a:prstGeom prst="rect">
            <a:avLst/>
          </a:prstGeom>
          <a:noFill/>
        </p:spPr>
        <p:txBody>
          <a:bodyPr wrap="none" rtlCol="0">
            <a:spAutoFit/>
          </a:bodyPr>
          <a:lstStyle/>
          <a:p>
            <a:r>
              <a:rPr lang="en-US" dirty="0">
                <a:solidFill>
                  <a:srgbClr val="FF0000"/>
                </a:solidFill>
                <a:latin typeface="Times New Roman" pitchFamily="18" charset="0"/>
                <a:cs typeface="Times New Roman" pitchFamily="18" charset="0"/>
              </a:rPr>
              <a:t>Used in airborne imaging</a:t>
            </a:r>
          </a:p>
        </p:txBody>
      </p:sp>
      <p:cxnSp>
        <p:nvCxnSpPr>
          <p:cNvPr id="8" name="Straight Arrow Connector 7"/>
          <p:cNvCxnSpPr/>
          <p:nvPr/>
        </p:nvCxnSpPr>
        <p:spPr>
          <a:xfrm rot="5400000" flipH="1" flipV="1">
            <a:off x="3429000" y="4114800"/>
            <a:ext cx="457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858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5806"/>
            <a:ext cx="8229600" cy="666194"/>
          </a:xfrm>
        </p:spPr>
        <p:txBody>
          <a:bodyPr>
            <a:normAutofit/>
          </a:bodyPr>
          <a:lstStyle/>
          <a:p>
            <a:pPr algn="l"/>
            <a:r>
              <a:rPr lang="en-US" sz="2800" b="1" dirty="0">
                <a:latin typeface="Times New Roman" pitchFamily="18" charset="0"/>
                <a:cs typeface="Times New Roman" pitchFamily="18" charset="0"/>
              </a:rPr>
              <a:t>Image Acquisition Using Sensor Arrays</a:t>
            </a:r>
            <a:endParaRPr lang="en-US" sz="2800"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3"/>
          <a:srcRect/>
          <a:stretch>
            <a:fillRect/>
          </a:stretch>
        </p:blipFill>
        <p:spPr bwMode="auto">
          <a:xfrm>
            <a:off x="9347200" y="1993900"/>
            <a:ext cx="2844800" cy="2533650"/>
          </a:xfrm>
          <a:prstGeom prst="rect">
            <a:avLst/>
          </a:prstGeom>
          <a:noFill/>
          <a:ln w="9525">
            <a:noFill/>
            <a:miter lim="800000"/>
            <a:headEnd/>
            <a:tailEnd/>
          </a:ln>
          <a:effectLst/>
        </p:spPr>
      </p:pic>
      <p:sp>
        <p:nvSpPr>
          <p:cNvPr id="7" name="Slide Number Placeholder 6"/>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41</a:t>
            </a:fld>
            <a:endParaRPr lang="en-US"/>
          </a:p>
        </p:txBody>
      </p:sp>
      <p:sp>
        <p:nvSpPr>
          <p:cNvPr id="4" name="TextBox 3"/>
          <p:cNvSpPr txBox="1"/>
          <p:nvPr/>
        </p:nvSpPr>
        <p:spPr>
          <a:xfrm>
            <a:off x="9564025" y="4502230"/>
            <a:ext cx="1903150" cy="369332"/>
          </a:xfrm>
          <a:prstGeom prst="rect">
            <a:avLst/>
          </a:prstGeom>
          <a:noFill/>
        </p:spPr>
        <p:txBody>
          <a:bodyPr wrap="none" rtlCol="0">
            <a:spAutoFit/>
          </a:bodyPr>
          <a:lstStyle/>
          <a:p>
            <a:r>
              <a:rPr lang="en-US" dirty="0">
                <a:solidFill>
                  <a:srgbClr val="0070C0"/>
                </a:solidFill>
                <a:latin typeface="Times New Roman" pitchFamily="18" charset="0"/>
                <a:cs typeface="Times New Roman" pitchFamily="18" charset="0"/>
              </a:rPr>
              <a:t>Fig : Array  sensor</a:t>
            </a:r>
          </a:p>
        </p:txBody>
      </p:sp>
      <p:sp>
        <p:nvSpPr>
          <p:cNvPr id="5" name="TextBox 4"/>
          <p:cNvSpPr txBox="1"/>
          <p:nvPr/>
        </p:nvSpPr>
        <p:spPr>
          <a:xfrm>
            <a:off x="1846084" y="4826676"/>
            <a:ext cx="8821916" cy="2031325"/>
          </a:xfrm>
          <a:prstGeom prst="rect">
            <a:avLst/>
          </a:prstGeom>
          <a:noFill/>
        </p:spPr>
        <p:txBody>
          <a:bodyPr wrap="square" rtlCol="0">
            <a:spAutoFit/>
          </a:bodyPr>
          <a:lstStyle/>
          <a:p>
            <a:pPr algn="just">
              <a:buFont typeface="Arial" pitchFamily="34" charset="0"/>
              <a:buChar char="•"/>
            </a:pPr>
            <a:r>
              <a:rPr lang="en-US" dirty="0">
                <a:latin typeface="Times New Roman" pitchFamily="18" charset="0"/>
                <a:cs typeface="Times New Roman" pitchFamily="18" charset="0"/>
              </a:rPr>
              <a:t>Used in digital cameras. A typical sensor for these cameras is a CCD array.</a:t>
            </a:r>
          </a:p>
          <a:p>
            <a:pPr algn="just">
              <a:buFont typeface="Arial" pitchFamily="34" charset="0"/>
              <a:buChar char="•"/>
            </a:pPr>
            <a:r>
              <a:rPr lang="en-US" dirty="0">
                <a:latin typeface="Times New Roman" pitchFamily="18" charset="0"/>
                <a:cs typeface="Times New Roman" pitchFamily="18" charset="0"/>
              </a:rPr>
              <a:t>In this type of sensor ,uses 4000x4000 elements or more as shown above.</a:t>
            </a:r>
          </a:p>
          <a:p>
            <a:pPr algn="just">
              <a:buFont typeface="Arial" pitchFamily="34" charset="0"/>
              <a:buChar char="•"/>
            </a:pPr>
            <a:r>
              <a:rPr lang="en-US" dirty="0">
                <a:latin typeface="Times New Roman" pitchFamily="18" charset="0"/>
                <a:cs typeface="Times New Roman" pitchFamily="18" charset="0"/>
              </a:rPr>
              <a:t>The response of each sensor is proportional to the integral of the light energy projected onto the surface of the sensor.</a:t>
            </a:r>
          </a:p>
          <a:p>
            <a:pPr algn="just">
              <a:buFont typeface="Arial" pitchFamily="34" charset="0"/>
              <a:buChar char="•"/>
            </a:pPr>
            <a:r>
              <a:rPr lang="en-US" dirty="0">
                <a:latin typeface="Times New Roman" pitchFamily="18" charset="0"/>
                <a:cs typeface="Times New Roman" pitchFamily="18" charset="0"/>
              </a:rPr>
              <a:t>This type of sensors used in a astronomical and other applications requiring low noise images.</a:t>
            </a:r>
          </a:p>
          <a:p>
            <a:endParaRPr lang="en-US" dirty="0"/>
          </a:p>
        </p:txBody>
      </p:sp>
      <p:pic>
        <p:nvPicPr>
          <p:cNvPr id="6" name="Picture 5">
            <a:extLst>
              <a:ext uri="{FF2B5EF4-FFF2-40B4-BE49-F238E27FC236}">
                <a16:creationId xmlns:a16="http://schemas.microsoft.com/office/drawing/2014/main" id="{79D93B4D-44CB-D14B-6F54-6B2B63709493}"/>
              </a:ext>
            </a:extLst>
          </p:cNvPr>
          <p:cNvPicPr>
            <a:picLocks noChangeAspect="1"/>
          </p:cNvPicPr>
          <p:nvPr/>
        </p:nvPicPr>
        <p:blipFill>
          <a:blip r:embed="rId4"/>
          <a:stretch>
            <a:fillRect/>
          </a:stretch>
        </p:blipFill>
        <p:spPr>
          <a:xfrm>
            <a:off x="1371600" y="1371600"/>
            <a:ext cx="7467600" cy="3130630"/>
          </a:xfrm>
          <a:prstGeom prst="rect">
            <a:avLst/>
          </a:prstGeom>
        </p:spPr>
      </p:pic>
    </p:spTree>
    <p:extLst>
      <p:ext uri="{BB962C8B-B14F-4D97-AF65-F5344CB8AC3E}">
        <p14:creationId xmlns:p14="http://schemas.microsoft.com/office/powerpoint/2010/main" val="3800901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 y="28575"/>
            <a:ext cx="8229600" cy="639762"/>
          </a:xfrm>
        </p:spPr>
        <p:txBody>
          <a:bodyPr>
            <a:normAutofit/>
          </a:bodyPr>
          <a:lstStyle/>
          <a:p>
            <a:pPr algn="l"/>
            <a:r>
              <a:rPr lang="fr-FR" sz="2800" b="1" dirty="0">
                <a:latin typeface="Times New Roman" pitchFamily="18" charset="0"/>
                <a:cs typeface="Times New Roman" pitchFamily="18" charset="0"/>
              </a:rPr>
              <a:t>A  Simple Image Formation Model</a:t>
            </a:r>
            <a:endParaRPr lang="en-US" sz="28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42</a:t>
            </a:fld>
            <a:endParaRPr lang="en-US"/>
          </a:p>
        </p:txBody>
      </p:sp>
      <p:pic>
        <p:nvPicPr>
          <p:cNvPr id="8" name="Picture 7">
            <a:extLst>
              <a:ext uri="{FF2B5EF4-FFF2-40B4-BE49-F238E27FC236}">
                <a16:creationId xmlns:a16="http://schemas.microsoft.com/office/drawing/2014/main" id="{EEC1B296-E931-689D-CBAC-BFE77FABFD18}"/>
              </a:ext>
            </a:extLst>
          </p:cNvPr>
          <p:cNvPicPr>
            <a:picLocks noChangeAspect="1"/>
          </p:cNvPicPr>
          <p:nvPr/>
        </p:nvPicPr>
        <p:blipFill>
          <a:blip r:embed="rId2"/>
          <a:stretch>
            <a:fillRect/>
          </a:stretch>
        </p:blipFill>
        <p:spPr>
          <a:xfrm>
            <a:off x="457200" y="1066800"/>
            <a:ext cx="5791200" cy="4191000"/>
          </a:xfrm>
          <a:prstGeom prst="rect">
            <a:avLst/>
          </a:prstGeom>
        </p:spPr>
      </p:pic>
      <p:pic>
        <p:nvPicPr>
          <p:cNvPr id="10" name="Picture 9">
            <a:extLst>
              <a:ext uri="{FF2B5EF4-FFF2-40B4-BE49-F238E27FC236}">
                <a16:creationId xmlns:a16="http://schemas.microsoft.com/office/drawing/2014/main" id="{DD9F473D-22EB-B3FD-72AF-9E674C572AC9}"/>
              </a:ext>
            </a:extLst>
          </p:cNvPr>
          <p:cNvPicPr>
            <a:picLocks noChangeAspect="1"/>
          </p:cNvPicPr>
          <p:nvPr/>
        </p:nvPicPr>
        <p:blipFill>
          <a:blip r:embed="rId3"/>
          <a:stretch>
            <a:fillRect/>
          </a:stretch>
        </p:blipFill>
        <p:spPr>
          <a:xfrm>
            <a:off x="6400800" y="533401"/>
            <a:ext cx="5562600" cy="4672012"/>
          </a:xfrm>
          <a:prstGeom prst="rect">
            <a:avLst/>
          </a:prstGeom>
        </p:spPr>
      </p:pic>
    </p:spTree>
    <p:extLst>
      <p:ext uri="{BB962C8B-B14F-4D97-AF65-F5344CB8AC3E}">
        <p14:creationId xmlns:p14="http://schemas.microsoft.com/office/powerpoint/2010/main" val="356930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119336" y="298132"/>
            <a:ext cx="480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en-US" sz="2800" b="1" dirty="0">
                <a:latin typeface="Times New Roman" pitchFamily="18" charset="0"/>
                <a:cs typeface="Times New Roman" pitchFamily="18" charset="0"/>
              </a:rPr>
              <a:t>Representing Digital Images</a:t>
            </a:r>
            <a:endParaRPr lang="th-TH" sz="2800" b="1" dirty="0">
              <a:latin typeface="Times New Roman" pitchFamily="18" charset="0"/>
              <a:cs typeface="Arial" charset="0"/>
            </a:endParaRPr>
          </a:p>
        </p:txBody>
      </p:sp>
      <p:sp>
        <p:nvSpPr>
          <p:cNvPr id="2" name="Rectangle 1"/>
          <p:cNvSpPr/>
          <p:nvPr/>
        </p:nvSpPr>
        <p:spPr>
          <a:xfrm>
            <a:off x="1752600" y="1143001"/>
            <a:ext cx="8458200" cy="4893647"/>
          </a:xfrm>
          <a:prstGeom prst="rect">
            <a:avLst/>
          </a:prstGeom>
        </p:spPr>
        <p:txBody>
          <a:bodyPr wrap="square">
            <a:spAutoFit/>
          </a:bodyPr>
          <a:lstStyle/>
          <a:p>
            <a:pPr marL="342900" indent="-342900" algn="just">
              <a:buFont typeface="Arial" pitchFamily="34" charset="0"/>
              <a:buChar char="•"/>
              <a:defRPr/>
            </a:pPr>
            <a:r>
              <a:rPr lang="en-US" sz="2400" dirty="0">
                <a:latin typeface="Times New Roman" pitchFamily="18" charset="0"/>
                <a:cs typeface="Times New Roman" pitchFamily="18" charset="0"/>
              </a:rPr>
              <a:t>Assume that an image f(x, y) is sampled so that the resulting digital image has M rows and N columns.</a:t>
            </a:r>
          </a:p>
          <a:p>
            <a:pPr marL="342900" indent="-342900" algn="just">
              <a:buFont typeface="Arial" pitchFamily="34" charset="0"/>
              <a:buChar char="•"/>
              <a:defRPr/>
            </a:pPr>
            <a:endParaRPr lang="en-US" sz="2400" dirty="0">
              <a:latin typeface="Times New Roman" pitchFamily="18" charset="0"/>
              <a:cs typeface="Times New Roman" pitchFamily="18" charset="0"/>
            </a:endParaRPr>
          </a:p>
          <a:p>
            <a:pPr marL="342900" indent="-342900" algn="just">
              <a:buFont typeface="Arial" pitchFamily="34" charset="0"/>
              <a:buChar char="•"/>
              <a:defRPr/>
            </a:pPr>
            <a:r>
              <a:rPr lang="en-US" sz="2400" dirty="0">
                <a:latin typeface="Times New Roman" pitchFamily="18" charset="0"/>
                <a:cs typeface="Times New Roman" pitchFamily="18" charset="0"/>
              </a:rPr>
              <a:t>The values of the coordinates (x, y) now become discrete quantities.</a:t>
            </a:r>
          </a:p>
          <a:p>
            <a:pPr algn="just">
              <a:defRPr/>
            </a:pPr>
            <a:endParaRPr lang="en-US" sz="2400" dirty="0">
              <a:latin typeface="Times New Roman" pitchFamily="18" charset="0"/>
              <a:cs typeface="Times New Roman" pitchFamily="18" charset="0"/>
            </a:endParaRPr>
          </a:p>
          <a:p>
            <a:pPr marL="342900" indent="-342900" algn="just">
              <a:buFont typeface="Arial" pitchFamily="34" charset="0"/>
              <a:buChar char="•"/>
              <a:defRPr/>
            </a:pPr>
            <a:r>
              <a:rPr lang="en-US" sz="2400" dirty="0">
                <a:latin typeface="Times New Roman" pitchFamily="18" charset="0"/>
                <a:cs typeface="Times New Roman" pitchFamily="18" charset="0"/>
              </a:rPr>
              <a:t>For example the values of digital image at the origin is  f(0, 0).</a:t>
            </a:r>
          </a:p>
          <a:p>
            <a:pPr marL="342900" indent="-342900" algn="just">
              <a:buFont typeface="Arial" pitchFamily="34" charset="0"/>
              <a:buChar char="•"/>
              <a:defRPr/>
            </a:pPr>
            <a:endParaRPr lang="en-US" sz="2400" dirty="0">
              <a:latin typeface="Times New Roman" pitchFamily="18" charset="0"/>
              <a:cs typeface="Times New Roman" pitchFamily="18" charset="0"/>
            </a:endParaRPr>
          </a:p>
          <a:p>
            <a:pPr marL="342900" indent="-342900" algn="just">
              <a:buFont typeface="Arial" pitchFamily="34" charset="0"/>
              <a:buChar char="•"/>
              <a:defRPr/>
            </a:pPr>
            <a:r>
              <a:rPr lang="en-US" sz="2400" dirty="0">
                <a:latin typeface="Times New Roman" pitchFamily="18" charset="0"/>
                <a:cs typeface="Times New Roman" pitchFamily="18" charset="0"/>
              </a:rPr>
              <a:t>The next coordinate values along the first row of the image is f(0, 1). </a:t>
            </a:r>
          </a:p>
          <a:p>
            <a:pPr marL="342900" indent="-342900" algn="just">
              <a:buFont typeface="Arial" pitchFamily="34" charset="0"/>
              <a:buChar char="•"/>
              <a:defRPr/>
            </a:pPr>
            <a:endParaRPr lang="en-US" sz="2400" dirty="0">
              <a:latin typeface="Times New Roman" pitchFamily="18" charset="0"/>
              <a:cs typeface="Times New Roman" pitchFamily="18" charset="0"/>
            </a:endParaRPr>
          </a:p>
          <a:p>
            <a:pPr marL="342900" indent="-342900" algn="just">
              <a:buFont typeface="Arial" pitchFamily="34" charset="0"/>
              <a:buChar char="•"/>
              <a:defRPr/>
            </a:pPr>
            <a:r>
              <a:rPr lang="en-US" sz="2400" dirty="0">
                <a:latin typeface="Times New Roman" pitchFamily="18" charset="0"/>
                <a:cs typeface="Times New Roman" pitchFamily="18" charset="0"/>
              </a:rPr>
              <a:t>Each element of this matrix array is called an image element, picture element, pixel, or </a:t>
            </a:r>
            <a:r>
              <a:rPr lang="en-US" sz="2400" dirty="0" err="1">
                <a:latin typeface="Times New Roman" pitchFamily="18" charset="0"/>
                <a:cs typeface="Times New Roman" pitchFamily="18" charset="0"/>
              </a:rPr>
              <a:t>pel</a:t>
            </a:r>
            <a:r>
              <a:rPr lang="en-US" sz="2400" dirty="0">
                <a:latin typeface="Times New Roman" pitchFamily="18" charset="0"/>
                <a:cs typeface="Times New Roman" pitchFamily="18" charset="0"/>
              </a:rPr>
              <a:t>.</a:t>
            </a:r>
          </a:p>
        </p:txBody>
      </p:sp>
      <p:sp>
        <p:nvSpPr>
          <p:cNvPr id="5" name="Slide Number Placeholder 4"/>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43</a:t>
            </a:fld>
            <a:endParaRPr lang="en-US"/>
          </a:p>
        </p:txBody>
      </p:sp>
    </p:spTree>
    <p:extLst>
      <p:ext uri="{BB962C8B-B14F-4D97-AF65-F5344CB8AC3E}">
        <p14:creationId xmlns:p14="http://schemas.microsoft.com/office/powerpoint/2010/main" val="1121405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image12"/>
          <p:cNvPicPr>
            <a:picLocks noGrp="1" noChangeAspect="1" noChangeArrowheads="1"/>
          </p:cNvPicPr>
          <p:nvPr>
            <p:ph idx="1"/>
          </p:nvPr>
        </p:nvPicPr>
        <p:blipFill>
          <a:blip r:embed="rId2"/>
          <a:srcRect/>
          <a:stretch>
            <a:fillRect/>
          </a:stretch>
        </p:blipFill>
        <p:spPr>
          <a:xfrm>
            <a:off x="0" y="31750"/>
            <a:ext cx="8077200" cy="5006975"/>
          </a:xfrm>
          <a:noFill/>
          <a:ln/>
        </p:spPr>
      </p:pic>
      <p:sp>
        <p:nvSpPr>
          <p:cNvPr id="5" name="Slide Number Placeholder 4"/>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44</a:t>
            </a:fld>
            <a:endParaRPr lang="en-US"/>
          </a:p>
        </p:txBody>
      </p:sp>
      <p:sp>
        <p:nvSpPr>
          <p:cNvPr id="17416" name="Text Box 8"/>
          <p:cNvSpPr txBox="1">
            <a:spLocks noChangeArrowheads="1"/>
          </p:cNvSpPr>
          <p:nvPr/>
        </p:nvSpPr>
        <p:spPr bwMode="auto">
          <a:xfrm>
            <a:off x="2667000" y="5562600"/>
            <a:ext cx="7696200" cy="400110"/>
          </a:xfrm>
          <a:prstGeom prst="rect">
            <a:avLst/>
          </a:prstGeom>
          <a:noFill/>
          <a:ln w="9525">
            <a:noFill/>
            <a:miter lim="800000"/>
            <a:headEnd/>
            <a:tailEnd/>
          </a:ln>
          <a:effectLst/>
        </p:spPr>
        <p:txBody>
          <a:bodyPr>
            <a:spAutoFit/>
          </a:bodyPr>
          <a:lstStyle/>
          <a:p>
            <a:pPr algn="ctr">
              <a:spcBef>
                <a:spcPct val="50000"/>
              </a:spcBef>
            </a:pPr>
            <a:r>
              <a:rPr lang="en-US" sz="2000" b="1" dirty="0">
                <a:latin typeface="Times New Roman" pitchFamily="18" charset="0"/>
                <a:cs typeface="Times New Roman" pitchFamily="18" charset="0"/>
              </a:rPr>
              <a:t>Fig. 3.3. </a:t>
            </a:r>
            <a:r>
              <a:rPr lang="en-US" sz="2000" dirty="0">
                <a:latin typeface="Times New Roman" pitchFamily="18" charset="0"/>
                <a:cs typeface="Times New Roman" pitchFamily="18" charset="0"/>
              </a:rPr>
              <a:t>Coordinate convention used to represent digital images</a:t>
            </a:r>
          </a:p>
        </p:txBody>
      </p:sp>
    </p:spTree>
    <p:extLst>
      <p:ext uri="{BB962C8B-B14F-4D97-AF65-F5344CB8AC3E}">
        <p14:creationId xmlns:p14="http://schemas.microsoft.com/office/powerpoint/2010/main" val="1071178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image13"/>
          <p:cNvPicPr>
            <a:picLocks noGrp="1" noChangeAspect="1" noChangeArrowheads="1"/>
          </p:cNvPicPr>
          <p:nvPr>
            <p:ph idx="1"/>
          </p:nvPr>
        </p:nvPicPr>
        <p:blipFill>
          <a:blip r:embed="rId2"/>
          <a:srcRect/>
          <a:stretch>
            <a:fillRect/>
          </a:stretch>
        </p:blipFill>
        <p:spPr>
          <a:xfrm>
            <a:off x="0" y="1628775"/>
            <a:ext cx="7848600" cy="2971800"/>
          </a:xfrm>
          <a:noFill/>
          <a:ln/>
        </p:spPr>
      </p:pic>
      <p:sp>
        <p:nvSpPr>
          <p:cNvPr id="7" name="Slide Number Placeholder 6"/>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45</a:t>
            </a:fld>
            <a:endParaRPr lang="en-US"/>
          </a:p>
        </p:txBody>
      </p:sp>
      <p:sp>
        <p:nvSpPr>
          <p:cNvPr id="19463" name="Text Box 7"/>
          <p:cNvSpPr txBox="1">
            <a:spLocks noChangeArrowheads="1"/>
          </p:cNvSpPr>
          <p:nvPr/>
        </p:nvSpPr>
        <p:spPr bwMode="auto">
          <a:xfrm>
            <a:off x="2895600" y="5562600"/>
            <a:ext cx="7086600" cy="400110"/>
          </a:xfrm>
          <a:prstGeom prst="rect">
            <a:avLst/>
          </a:prstGeom>
          <a:noFill/>
          <a:ln w="9525">
            <a:noFill/>
            <a:miter lim="800000"/>
            <a:headEnd/>
            <a:tailEnd/>
          </a:ln>
          <a:effectLst/>
        </p:spPr>
        <p:txBody>
          <a:bodyPr>
            <a:spAutoFit/>
          </a:bodyPr>
          <a:lstStyle/>
          <a:p>
            <a:pPr algn="ctr">
              <a:spcBef>
                <a:spcPct val="50000"/>
              </a:spcBef>
            </a:pPr>
            <a:r>
              <a:rPr lang="en-US" sz="2000" b="1" dirty="0">
                <a:latin typeface="Times New Roman" pitchFamily="18" charset="0"/>
                <a:cs typeface="Times New Roman" pitchFamily="18" charset="0"/>
              </a:rPr>
              <a:t>Fig. 3.4.  </a:t>
            </a:r>
            <a:r>
              <a:rPr lang="en-US" sz="2000" dirty="0">
                <a:latin typeface="Times New Roman" pitchFamily="18" charset="0"/>
                <a:cs typeface="Times New Roman" pitchFamily="18" charset="0"/>
              </a:rPr>
              <a:t>A digital image of size M x N</a:t>
            </a:r>
          </a:p>
        </p:txBody>
      </p:sp>
      <p:sp>
        <p:nvSpPr>
          <p:cNvPr id="5" name="TextBox 4"/>
          <p:cNvSpPr txBox="1"/>
          <p:nvPr/>
        </p:nvSpPr>
        <p:spPr>
          <a:xfrm>
            <a:off x="2057400" y="609601"/>
            <a:ext cx="8363828" cy="461665"/>
          </a:xfrm>
          <a:prstGeom prst="rect">
            <a:avLst/>
          </a:prstGeom>
          <a:noFill/>
        </p:spPr>
        <p:txBody>
          <a:bodyPr wrap="none" rtlCol="0">
            <a:spAutoFit/>
          </a:bodyPr>
          <a:lstStyle/>
          <a:p>
            <a:r>
              <a:rPr lang="en-US" sz="2400" dirty="0">
                <a:latin typeface="Times New Roman" pitchFamily="18" charset="0"/>
                <a:cs typeface="Times New Roman" pitchFamily="18" charset="0"/>
              </a:rPr>
              <a:t>A digital image of size M x N is represented in numerical array as </a:t>
            </a:r>
          </a:p>
        </p:txBody>
      </p:sp>
    </p:spTree>
    <p:extLst>
      <p:ext uri="{BB962C8B-B14F-4D97-AF65-F5344CB8AC3E}">
        <p14:creationId xmlns:p14="http://schemas.microsoft.com/office/powerpoint/2010/main" val="1133840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3"/>
          <p:cNvSpPr txBox="1">
            <a:spLocks noChangeArrowheads="1"/>
          </p:cNvSpPr>
          <p:nvPr/>
        </p:nvSpPr>
        <p:spPr bwMode="auto">
          <a:xfrm>
            <a:off x="3810000" y="685802"/>
            <a:ext cx="2819400" cy="461665"/>
          </a:xfrm>
          <a:prstGeom prst="rect">
            <a:avLst/>
          </a:prstGeom>
          <a:noFill/>
          <a:ln w="9525">
            <a:noFill/>
            <a:miter lim="800000"/>
            <a:headEnd/>
            <a:tailEnd/>
          </a:ln>
        </p:spPr>
        <p:txBody>
          <a:bodyPr wrap="square">
            <a:spAutoFit/>
          </a:bodyPr>
          <a:lstStyle/>
          <a:p>
            <a:pPr eaLnBrk="0" hangingPunct="0"/>
            <a:r>
              <a:rPr lang="en-US" sz="2400" dirty="0">
                <a:latin typeface="Times New Roman" pitchFamily="18" charset="0"/>
              </a:rPr>
              <a:t>Where      </a:t>
            </a:r>
            <a:r>
              <a:rPr lang="en-US" sz="2400" i="1" dirty="0">
                <a:latin typeface="Times New Roman" pitchFamily="18" charset="0"/>
              </a:rPr>
              <a:t>L</a:t>
            </a:r>
            <a:r>
              <a:rPr lang="en-US" sz="2400" dirty="0">
                <a:latin typeface="Times New Roman" pitchFamily="18" charset="0"/>
              </a:rPr>
              <a:t> = 2</a:t>
            </a:r>
            <a:r>
              <a:rPr lang="en-US" sz="2400" i="1" baseline="30000" dirty="0">
                <a:latin typeface="Times New Roman" pitchFamily="18" charset="0"/>
              </a:rPr>
              <a:t>k</a:t>
            </a:r>
          </a:p>
        </p:txBody>
      </p:sp>
      <p:sp>
        <p:nvSpPr>
          <p:cNvPr id="46085" name="Text Box 4"/>
          <p:cNvSpPr txBox="1">
            <a:spLocks noChangeArrowheads="1"/>
          </p:cNvSpPr>
          <p:nvPr/>
        </p:nvSpPr>
        <p:spPr bwMode="auto">
          <a:xfrm>
            <a:off x="1676400" y="1066801"/>
            <a:ext cx="8839200" cy="5262979"/>
          </a:xfrm>
          <a:prstGeom prst="rect">
            <a:avLst/>
          </a:prstGeom>
          <a:noFill/>
          <a:ln w="9525">
            <a:noFill/>
            <a:miter lim="800000"/>
            <a:headEnd/>
            <a:tailEnd/>
          </a:ln>
        </p:spPr>
        <p:txBody>
          <a:bodyPr wrap="square">
            <a:spAutoFit/>
          </a:bodyPr>
          <a:lstStyle/>
          <a:p>
            <a:pPr algn="just" eaLnBrk="0" hangingPunct="0">
              <a:buFont typeface="Arial" pitchFamily="34" charset="0"/>
              <a:buChar char="•"/>
            </a:pPr>
            <a:r>
              <a:rPr lang="en-US" sz="2400" dirty="0">
                <a:latin typeface="Times New Roman" pitchFamily="18" charset="0"/>
                <a:cs typeface="Times New Roman" pitchFamily="18" charset="0"/>
              </a:rPr>
              <a:t>The </a:t>
            </a:r>
            <a:r>
              <a:rPr lang="en-US" sz="2400" b="1" dirty="0">
                <a:solidFill>
                  <a:srgbClr val="FF0000"/>
                </a:solidFill>
                <a:latin typeface="Times New Roman" pitchFamily="18" charset="0"/>
                <a:cs typeface="Times New Roman" pitchFamily="18" charset="0"/>
              </a:rPr>
              <a:t>dynamic range </a:t>
            </a:r>
            <a:r>
              <a:rPr lang="en-US" sz="2400" dirty="0">
                <a:latin typeface="Times New Roman" pitchFamily="18" charset="0"/>
                <a:cs typeface="Times New Roman" pitchFamily="18" charset="0"/>
              </a:rPr>
              <a:t>of an image is the range of values spanned by the gray scale.</a:t>
            </a:r>
          </a:p>
          <a:p>
            <a:pPr algn="just" eaLnBrk="0" hangingPunct="0">
              <a:buFont typeface="Arial" pitchFamily="34" charset="0"/>
              <a:buChar char="•"/>
            </a:pPr>
            <a:endParaRPr lang="en-US" sz="2400" dirty="0">
              <a:latin typeface="Times New Roman" pitchFamily="18" charset="0"/>
              <a:cs typeface="Times New Roman" pitchFamily="18" charset="0"/>
            </a:endParaRPr>
          </a:p>
          <a:p>
            <a:pPr algn="just" eaLnBrk="0" hangingPunct="0">
              <a:buFont typeface="Arial" pitchFamily="34" charset="0"/>
              <a:buChar char="•"/>
            </a:pPr>
            <a:r>
              <a:rPr lang="en-US" sz="2400" dirty="0">
                <a:latin typeface="Times New Roman" pitchFamily="18" charset="0"/>
                <a:cs typeface="Times New Roman" pitchFamily="18" charset="0"/>
              </a:rPr>
              <a:t>Another way of defining dynamic range of an imaging system is the ratio of the maximum measurable intensity to the minimum detectable intensity level in the system.</a:t>
            </a:r>
          </a:p>
          <a:p>
            <a:pPr algn="just" eaLnBrk="0" hangingPunct="0"/>
            <a:endParaRPr lang="en-US" sz="2400" dirty="0">
              <a:latin typeface="Times New Roman" pitchFamily="18" charset="0"/>
              <a:cs typeface="Times New Roman" pitchFamily="18" charset="0"/>
            </a:endParaRPr>
          </a:p>
          <a:p>
            <a:pPr algn="just">
              <a:buFont typeface="Arial" pitchFamily="34" charset="0"/>
              <a:buChar char="•"/>
            </a:pPr>
            <a:r>
              <a:rPr lang="en-US" sz="2400" dirty="0">
                <a:latin typeface="Times New Roman" pitchFamily="18" charset="0"/>
                <a:cs typeface="Times New Roman" pitchFamily="18" charset="0"/>
              </a:rPr>
              <a:t>As a rule, the upper limit is determined by saturation and the lower limit by noise.</a:t>
            </a:r>
          </a:p>
          <a:p>
            <a:pPr algn="just">
              <a:buFont typeface="Arial" pitchFamily="34" charset="0"/>
              <a:buChar char="•"/>
            </a:pPr>
            <a:r>
              <a:rPr lang="en-US" sz="2400" b="1" dirty="0">
                <a:solidFill>
                  <a:srgbClr val="FF0000"/>
                </a:solidFill>
                <a:latin typeface="Times New Roman" pitchFamily="18" charset="0"/>
                <a:cs typeface="Times New Roman" pitchFamily="18" charset="0"/>
              </a:rPr>
              <a:t>Contrast</a:t>
            </a:r>
            <a:r>
              <a:rPr lang="en-US" sz="2400" dirty="0">
                <a:latin typeface="Times New Roman" pitchFamily="18" charset="0"/>
                <a:cs typeface="Times New Roman" pitchFamily="18" charset="0"/>
              </a:rPr>
              <a:t>, is defined as the difference in intensity between the highest and lowest intensity levels in an image.</a:t>
            </a: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r>
              <a:rPr lang="en-US" sz="2400" dirty="0">
                <a:latin typeface="Times New Roman" pitchFamily="18" charset="0"/>
                <a:cs typeface="Times New Roman" pitchFamily="18" charset="0"/>
              </a:rPr>
              <a:t>When an appreciable number of pixels in an image have a high dynamic range, the we can expect the image to have high contrast.</a:t>
            </a:r>
          </a:p>
        </p:txBody>
      </p:sp>
      <p:sp>
        <p:nvSpPr>
          <p:cNvPr id="46086" name="Text Box 5"/>
          <p:cNvSpPr txBox="1">
            <a:spLocks noChangeArrowheads="1"/>
          </p:cNvSpPr>
          <p:nvPr/>
        </p:nvSpPr>
        <p:spPr bwMode="auto">
          <a:xfrm>
            <a:off x="1524000" y="152401"/>
            <a:ext cx="8610600" cy="830997"/>
          </a:xfrm>
          <a:prstGeom prst="rect">
            <a:avLst/>
          </a:prstGeom>
          <a:noFill/>
          <a:ln w="9525">
            <a:noFill/>
            <a:miter lim="800000"/>
            <a:headEnd/>
            <a:tailEnd/>
          </a:ln>
        </p:spPr>
        <p:txBody>
          <a:bodyPr wrap="square">
            <a:spAutoFit/>
          </a:bodyPr>
          <a:lstStyle/>
          <a:p>
            <a:pPr algn="just" eaLnBrk="0" hangingPunct="0">
              <a:buFont typeface="Arial" pitchFamily="34" charset="0"/>
              <a:buChar char="•"/>
            </a:pPr>
            <a:r>
              <a:rPr lang="en-US" sz="2400" dirty="0">
                <a:latin typeface="Times New Roman" pitchFamily="18" charset="0"/>
                <a:cs typeface="Times New Roman" pitchFamily="18" charset="0"/>
              </a:rPr>
              <a:t>The pixel intensity levels (gray-scale levels) are in the interval of [0, </a:t>
            </a:r>
            <a:r>
              <a:rPr lang="en-US" sz="2400" i="1" dirty="0">
                <a:latin typeface="Times New Roman" pitchFamily="18" charset="0"/>
                <a:cs typeface="Times New Roman" pitchFamily="18" charset="0"/>
              </a:rPr>
              <a:t>L</a:t>
            </a:r>
            <a:r>
              <a:rPr lang="en-US" sz="2400" dirty="0">
                <a:latin typeface="Times New Roman" pitchFamily="18" charset="0"/>
                <a:cs typeface="Times New Roman" pitchFamily="18" charset="0"/>
              </a:rPr>
              <a:t>-1].</a:t>
            </a:r>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46</a:t>
            </a:fld>
            <a:endParaRPr lang="en-US"/>
          </a:p>
        </p:txBody>
      </p:sp>
    </p:spTree>
    <p:extLst>
      <p:ext uri="{BB962C8B-B14F-4D97-AF65-F5344CB8AC3E}">
        <p14:creationId xmlns:p14="http://schemas.microsoft.com/office/powerpoint/2010/main" val="547603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1981200" y="609600"/>
            <a:ext cx="8229600" cy="5791200"/>
          </a:xfrm>
        </p:spPr>
        <p:txBody>
          <a:bodyPr>
            <a:normAutofit/>
          </a:bodyPr>
          <a:lstStyle/>
          <a:p>
            <a:pPr algn="just">
              <a:lnSpc>
                <a:spcPct val="90000"/>
              </a:lnSpc>
            </a:pPr>
            <a:r>
              <a:rPr lang="en-US" sz="2400" dirty="0">
                <a:latin typeface="Times New Roman" pitchFamily="18" charset="0"/>
                <a:cs typeface="Times New Roman" pitchFamily="18" charset="0"/>
              </a:rPr>
              <a:t>The number of bits required to store a  digitized image is</a:t>
            </a:r>
          </a:p>
          <a:p>
            <a:pPr algn="just">
              <a:lnSpc>
                <a:spcPct val="90000"/>
              </a:lnSpc>
              <a:buNone/>
            </a:pPr>
            <a:r>
              <a:rPr lang="en-US" sz="2400" dirty="0">
                <a:solidFill>
                  <a:srgbClr val="00B0F0"/>
                </a:solidFill>
                <a:latin typeface="Times New Roman" pitchFamily="18" charset="0"/>
                <a:cs typeface="Times New Roman" pitchFamily="18" charset="0"/>
              </a:rPr>
              <a:t>              		 </a:t>
            </a:r>
            <a:r>
              <a:rPr lang="en-US" sz="2400" dirty="0">
                <a:solidFill>
                  <a:srgbClr val="002060"/>
                </a:solidFill>
                <a:latin typeface="Times New Roman" pitchFamily="18" charset="0"/>
                <a:cs typeface="Times New Roman" pitchFamily="18" charset="0"/>
              </a:rPr>
              <a:t>b = M x N x k</a:t>
            </a:r>
          </a:p>
          <a:p>
            <a:pPr algn="just">
              <a:lnSpc>
                <a:spcPct val="90000"/>
              </a:lnSpc>
              <a:buFontTx/>
              <a:buNone/>
            </a:pPr>
            <a:r>
              <a:rPr lang="en-US" sz="2400" dirty="0">
                <a:latin typeface="Times New Roman" pitchFamily="18" charset="0"/>
                <a:cs typeface="Times New Roman" pitchFamily="18" charset="0"/>
              </a:rPr>
              <a:t>   Where M &amp; N are the number of rows and columns, respectively.</a:t>
            </a:r>
          </a:p>
          <a:p>
            <a:pPr algn="just">
              <a:lnSpc>
                <a:spcPct val="90000"/>
              </a:lnSpc>
              <a:buFontTx/>
              <a:buNone/>
            </a:pPr>
            <a:endParaRPr lang="en-US" sz="2400" dirty="0">
              <a:latin typeface="Times New Roman" pitchFamily="18" charset="0"/>
              <a:cs typeface="Times New Roman" pitchFamily="18" charset="0"/>
            </a:endParaRPr>
          </a:p>
          <a:p>
            <a:pPr algn="just">
              <a:lnSpc>
                <a:spcPct val="90000"/>
              </a:lnSpc>
            </a:pPr>
            <a:r>
              <a:rPr lang="en-US" sz="2400" dirty="0">
                <a:latin typeface="Times New Roman" pitchFamily="18" charset="0"/>
                <a:cs typeface="Times New Roman" pitchFamily="18" charset="0"/>
              </a:rPr>
              <a:t> If M=N then        </a:t>
            </a:r>
            <a:r>
              <a:rPr lang="en-US" sz="2400" dirty="0">
                <a:solidFill>
                  <a:srgbClr val="002060"/>
                </a:solidFill>
                <a:latin typeface="Times New Roman" pitchFamily="18" charset="0"/>
                <a:cs typeface="Times New Roman" pitchFamily="18" charset="0"/>
              </a:rPr>
              <a:t>b = N</a:t>
            </a:r>
            <a:r>
              <a:rPr lang="en-US" sz="2400" baseline="30000" dirty="0">
                <a:solidFill>
                  <a:srgbClr val="002060"/>
                </a:solidFill>
                <a:latin typeface="Times New Roman" pitchFamily="18" charset="0"/>
                <a:cs typeface="Times New Roman" pitchFamily="18" charset="0"/>
              </a:rPr>
              <a:t>2</a:t>
            </a:r>
            <a:r>
              <a:rPr lang="en-US" sz="2400" dirty="0">
                <a:solidFill>
                  <a:srgbClr val="002060"/>
                </a:solidFill>
                <a:latin typeface="Times New Roman" pitchFamily="18" charset="0"/>
                <a:cs typeface="Times New Roman" pitchFamily="18" charset="0"/>
              </a:rPr>
              <a:t> k</a:t>
            </a:r>
            <a:endParaRPr lang="en-US" sz="2400" baseline="30000" dirty="0">
              <a:solidFill>
                <a:srgbClr val="002060"/>
              </a:solidFill>
              <a:latin typeface="Times New Roman" pitchFamily="18" charset="0"/>
              <a:cs typeface="Times New Roman" pitchFamily="18" charset="0"/>
            </a:endParaRPr>
          </a:p>
          <a:p>
            <a:pPr algn="just">
              <a:lnSpc>
                <a:spcPct val="90000"/>
              </a:lnSpc>
              <a:buFontTx/>
              <a:buNone/>
            </a:pPr>
            <a:endParaRPr lang="en-US" sz="2400" dirty="0">
              <a:latin typeface="Times New Roman" pitchFamily="18" charset="0"/>
              <a:cs typeface="Times New Roman" pitchFamily="18" charset="0"/>
            </a:endParaRPr>
          </a:p>
          <a:p>
            <a:pPr algn="just">
              <a:lnSpc>
                <a:spcPct val="90000"/>
              </a:lnSpc>
            </a:pPr>
            <a:r>
              <a:rPr lang="en-US" sz="2400" dirty="0">
                <a:latin typeface="Times New Roman" pitchFamily="18" charset="0"/>
                <a:cs typeface="Times New Roman" pitchFamily="18" charset="0"/>
              </a:rPr>
              <a:t>If the number of gray levels L is an integer power of 2 then </a:t>
            </a:r>
          </a:p>
          <a:p>
            <a:pPr algn="just">
              <a:lnSpc>
                <a:spcPct val="90000"/>
              </a:lnSpc>
              <a:buNone/>
            </a:pPr>
            <a:r>
              <a:rPr lang="en-US" sz="2400" dirty="0">
                <a:latin typeface="Times New Roman" pitchFamily="18" charset="0"/>
                <a:cs typeface="Times New Roman" pitchFamily="18" charset="0"/>
              </a:rPr>
              <a:t>                     </a:t>
            </a:r>
            <a:r>
              <a:rPr lang="en-US" sz="2400" dirty="0">
                <a:solidFill>
                  <a:srgbClr val="002060"/>
                </a:solidFill>
                <a:latin typeface="Times New Roman" pitchFamily="18" charset="0"/>
                <a:cs typeface="Times New Roman" pitchFamily="18" charset="0"/>
              </a:rPr>
              <a:t>L =  2</a:t>
            </a:r>
            <a:r>
              <a:rPr lang="en-US" sz="2400" baseline="30000" dirty="0">
                <a:solidFill>
                  <a:srgbClr val="002060"/>
                </a:solidFill>
                <a:latin typeface="Times New Roman" pitchFamily="18" charset="0"/>
                <a:cs typeface="Times New Roman" pitchFamily="18" charset="0"/>
              </a:rPr>
              <a:t>k </a:t>
            </a:r>
            <a:r>
              <a:rPr lang="en-US" sz="2400" dirty="0">
                <a:solidFill>
                  <a:srgbClr val="00B0F0"/>
                </a:solidFill>
                <a:latin typeface="Times New Roman" pitchFamily="18" charset="0"/>
                <a:cs typeface="Times New Roman" pitchFamily="18" charset="0"/>
              </a:rPr>
              <a:t>  </a:t>
            </a:r>
            <a:r>
              <a:rPr lang="en-US" sz="2400" dirty="0">
                <a:latin typeface="Times New Roman" pitchFamily="18" charset="0"/>
                <a:cs typeface="Times New Roman" pitchFamily="18" charset="0"/>
              </a:rPr>
              <a:t>where k =1,2,3….</a:t>
            </a:r>
          </a:p>
          <a:p>
            <a:pPr algn="just">
              <a:lnSpc>
                <a:spcPct val="90000"/>
              </a:lnSpc>
              <a:buNone/>
            </a:pPr>
            <a:endParaRPr lang="en-US" sz="2400" dirty="0">
              <a:latin typeface="Times New Roman" pitchFamily="18" charset="0"/>
              <a:cs typeface="Times New Roman" pitchFamily="18" charset="0"/>
            </a:endParaRPr>
          </a:p>
          <a:p>
            <a:pPr algn="just">
              <a:lnSpc>
                <a:spcPct val="90000"/>
              </a:lnSpc>
            </a:pPr>
            <a:r>
              <a:rPr lang="en-US" sz="2400" dirty="0">
                <a:latin typeface="Times New Roman" pitchFamily="18" charset="0"/>
                <a:cs typeface="Times New Roman" pitchFamily="18" charset="0"/>
              </a:rPr>
              <a:t>Then the  image  called as a “k-bit image”               </a:t>
            </a:r>
          </a:p>
        </p:txBody>
      </p:sp>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47</a:t>
            </a:fld>
            <a:endParaRPr lang="en-US"/>
          </a:p>
        </p:txBody>
      </p:sp>
    </p:spTree>
    <p:extLst>
      <p:ext uri="{BB962C8B-B14F-4D97-AF65-F5344CB8AC3E}">
        <p14:creationId xmlns:p14="http://schemas.microsoft.com/office/powerpoint/2010/main" val="3469669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3392" y="202171"/>
            <a:ext cx="4901632" cy="622863"/>
          </a:xfrm>
          <a:prstGeom prst="rect">
            <a:avLst/>
          </a:prstGeom>
        </p:spPr>
        <p:txBody>
          <a:bodyPr vert="horz" wrap="square" lIns="0" tIns="13335" rIns="0" bIns="0" rtlCol="0">
            <a:spAutoFit/>
          </a:bodyPr>
          <a:lstStyle/>
          <a:p>
            <a:pPr marL="12700">
              <a:spcBef>
                <a:spcPts val="105"/>
              </a:spcBef>
            </a:pPr>
            <a:r>
              <a:rPr b="1" dirty="0"/>
              <a:t>P</a:t>
            </a:r>
            <a:r>
              <a:rPr b="1" spc="10" dirty="0"/>
              <a:t>ix</a:t>
            </a:r>
            <a:r>
              <a:rPr b="1" dirty="0"/>
              <a:t>e</a:t>
            </a:r>
            <a:r>
              <a:rPr b="1" spc="10" dirty="0"/>
              <a:t>ls</a:t>
            </a:r>
            <a:r>
              <a:rPr b="1" dirty="0"/>
              <a:t>!</a:t>
            </a:r>
          </a:p>
        </p:txBody>
      </p:sp>
      <p:sp>
        <p:nvSpPr>
          <p:cNvPr id="3" name="object 3"/>
          <p:cNvSpPr txBox="1"/>
          <p:nvPr/>
        </p:nvSpPr>
        <p:spPr>
          <a:xfrm>
            <a:off x="623392" y="1268760"/>
            <a:ext cx="11137590" cy="5183470"/>
          </a:xfrm>
          <a:prstGeom prst="rect">
            <a:avLst/>
          </a:prstGeom>
        </p:spPr>
        <p:txBody>
          <a:bodyPr vert="horz" wrap="square" lIns="0" tIns="12700" rIns="0" bIns="0" rtlCol="0">
            <a:spAutoFit/>
          </a:bodyPr>
          <a:lstStyle/>
          <a:p>
            <a:pPr marL="394970" indent="-344805">
              <a:spcBef>
                <a:spcPts val="100"/>
              </a:spcBef>
              <a:buFont typeface="Arial MT"/>
              <a:buChar char="•"/>
              <a:tabLst>
                <a:tab pos="394970" algn="l"/>
                <a:tab pos="395605" algn="l"/>
              </a:tabLst>
            </a:pPr>
            <a:r>
              <a:rPr sz="2400" spc="-5" dirty="0">
                <a:latin typeface="Times New Roman"/>
                <a:cs typeface="Times New Roman"/>
              </a:rPr>
              <a:t>Every</a:t>
            </a:r>
            <a:r>
              <a:rPr sz="2400" spc="-20" dirty="0">
                <a:latin typeface="Times New Roman"/>
                <a:cs typeface="Times New Roman"/>
              </a:rPr>
              <a:t> </a:t>
            </a:r>
            <a:r>
              <a:rPr sz="2400" spc="-5" dirty="0">
                <a:latin typeface="Times New Roman"/>
                <a:cs typeface="Times New Roman"/>
              </a:rPr>
              <a:t>pixel has</a:t>
            </a:r>
            <a:r>
              <a:rPr sz="2400" spc="-35" dirty="0">
                <a:latin typeface="Times New Roman"/>
                <a:cs typeface="Times New Roman"/>
              </a:rPr>
              <a:t> </a:t>
            </a:r>
            <a:r>
              <a:rPr sz="2400" dirty="0">
                <a:latin typeface="Times New Roman"/>
                <a:cs typeface="Times New Roman"/>
              </a:rPr>
              <a:t>#</a:t>
            </a:r>
            <a:r>
              <a:rPr sz="2400" spc="5" dirty="0">
                <a:latin typeface="Times New Roman"/>
                <a:cs typeface="Times New Roman"/>
              </a:rPr>
              <a:t> of</a:t>
            </a:r>
            <a:r>
              <a:rPr sz="2400" spc="-25" dirty="0">
                <a:latin typeface="Times New Roman"/>
                <a:cs typeface="Times New Roman"/>
              </a:rPr>
              <a:t> </a:t>
            </a:r>
            <a:r>
              <a:rPr sz="2400" dirty="0">
                <a:latin typeface="Times New Roman"/>
                <a:cs typeface="Times New Roman"/>
              </a:rPr>
              <a:t>bits</a:t>
            </a:r>
            <a:r>
              <a:rPr sz="2400" spc="-35" dirty="0">
                <a:latin typeface="Times New Roman"/>
                <a:cs typeface="Times New Roman"/>
              </a:rPr>
              <a:t> </a:t>
            </a:r>
            <a:r>
              <a:rPr sz="2400" spc="-5" dirty="0">
                <a:latin typeface="Times New Roman"/>
                <a:cs typeface="Times New Roman"/>
              </a:rPr>
              <a:t>(k)</a:t>
            </a:r>
            <a:endParaRPr sz="2400" dirty="0">
              <a:latin typeface="Times New Roman"/>
              <a:cs typeface="Times New Roman"/>
            </a:endParaRPr>
          </a:p>
          <a:p>
            <a:pPr>
              <a:spcBef>
                <a:spcPts val="30"/>
              </a:spcBef>
              <a:buFont typeface="Arial MT"/>
              <a:buChar char="•"/>
            </a:pPr>
            <a:endParaRPr sz="2400" dirty="0">
              <a:latin typeface="Times New Roman"/>
              <a:cs typeface="Times New Roman"/>
            </a:endParaRPr>
          </a:p>
          <a:p>
            <a:pPr marL="394970" marR="1732914" indent="-344805">
              <a:buFont typeface="Arial MT"/>
              <a:buChar char="•"/>
              <a:tabLst>
                <a:tab pos="394970" algn="l"/>
                <a:tab pos="395605" algn="l"/>
              </a:tabLst>
            </a:pPr>
            <a:r>
              <a:rPr sz="2400" spc="-5" dirty="0">
                <a:latin typeface="Times New Roman"/>
                <a:cs typeface="Times New Roman"/>
              </a:rPr>
              <a:t>Q:</a:t>
            </a:r>
            <a:r>
              <a:rPr sz="2400" spc="-15" dirty="0">
                <a:latin typeface="Times New Roman"/>
                <a:cs typeface="Times New Roman"/>
              </a:rPr>
              <a:t> </a:t>
            </a:r>
            <a:r>
              <a:rPr sz="2400" spc="5" dirty="0">
                <a:latin typeface="Times New Roman"/>
                <a:cs typeface="Times New Roman"/>
              </a:rPr>
              <a:t>Suppose</a:t>
            </a:r>
            <a:r>
              <a:rPr sz="2400" spc="-45" dirty="0">
                <a:latin typeface="Times New Roman"/>
                <a:cs typeface="Times New Roman"/>
              </a:rPr>
              <a:t> </a:t>
            </a:r>
            <a:r>
              <a:rPr sz="2400" dirty="0">
                <a:latin typeface="Times New Roman"/>
                <a:cs typeface="Times New Roman"/>
              </a:rPr>
              <a:t>a </a:t>
            </a:r>
            <a:r>
              <a:rPr sz="2400" spc="-5" dirty="0">
                <a:latin typeface="Times New Roman"/>
                <a:cs typeface="Times New Roman"/>
              </a:rPr>
              <a:t>pixel</a:t>
            </a:r>
            <a:r>
              <a:rPr sz="2400" spc="10" dirty="0">
                <a:latin typeface="Times New Roman"/>
                <a:cs typeface="Times New Roman"/>
              </a:rPr>
              <a:t> </a:t>
            </a:r>
            <a:r>
              <a:rPr sz="2400" spc="-5" dirty="0">
                <a:latin typeface="Times New Roman"/>
                <a:cs typeface="Times New Roman"/>
              </a:rPr>
              <a:t>has</a:t>
            </a:r>
            <a:r>
              <a:rPr sz="2400" spc="-25" dirty="0">
                <a:latin typeface="Times New Roman"/>
                <a:cs typeface="Times New Roman"/>
              </a:rPr>
              <a:t> </a:t>
            </a:r>
            <a:r>
              <a:rPr sz="2400" dirty="0">
                <a:latin typeface="Times New Roman"/>
                <a:cs typeface="Times New Roman"/>
              </a:rPr>
              <a:t>1</a:t>
            </a:r>
            <a:r>
              <a:rPr sz="2400" spc="20" dirty="0">
                <a:latin typeface="Times New Roman"/>
                <a:cs typeface="Times New Roman"/>
              </a:rPr>
              <a:t> </a:t>
            </a:r>
            <a:r>
              <a:rPr sz="2400" dirty="0">
                <a:latin typeface="Times New Roman"/>
                <a:cs typeface="Times New Roman"/>
              </a:rPr>
              <a:t>bit,</a:t>
            </a:r>
            <a:r>
              <a:rPr sz="2400" spc="-40" dirty="0">
                <a:latin typeface="Times New Roman"/>
                <a:cs typeface="Times New Roman"/>
              </a:rPr>
              <a:t> </a:t>
            </a:r>
            <a:r>
              <a:rPr sz="2400" spc="5" dirty="0">
                <a:latin typeface="Times New Roman"/>
                <a:cs typeface="Times New Roman"/>
              </a:rPr>
              <a:t>how</a:t>
            </a:r>
            <a:r>
              <a:rPr sz="2400" spc="-20" dirty="0">
                <a:latin typeface="Times New Roman"/>
                <a:cs typeface="Times New Roman"/>
              </a:rPr>
              <a:t> </a:t>
            </a:r>
            <a:r>
              <a:rPr sz="2400" spc="-10" dirty="0">
                <a:latin typeface="Times New Roman"/>
                <a:cs typeface="Times New Roman"/>
              </a:rPr>
              <a:t>many</a:t>
            </a:r>
            <a:r>
              <a:rPr sz="2400" spc="45" dirty="0">
                <a:latin typeface="Times New Roman"/>
                <a:cs typeface="Times New Roman"/>
              </a:rPr>
              <a:t> </a:t>
            </a:r>
            <a:r>
              <a:rPr sz="2400" spc="-10" dirty="0">
                <a:latin typeface="Times New Roman"/>
                <a:cs typeface="Times New Roman"/>
              </a:rPr>
              <a:t>gray</a:t>
            </a:r>
            <a:r>
              <a:rPr sz="2400" spc="15" dirty="0">
                <a:latin typeface="Times New Roman"/>
                <a:cs typeface="Times New Roman"/>
              </a:rPr>
              <a:t> </a:t>
            </a:r>
            <a:r>
              <a:rPr sz="2400" spc="-10" dirty="0">
                <a:latin typeface="Times New Roman"/>
                <a:cs typeface="Times New Roman"/>
              </a:rPr>
              <a:t>levels</a:t>
            </a:r>
            <a:r>
              <a:rPr sz="2400" spc="5" dirty="0">
                <a:latin typeface="Times New Roman"/>
                <a:cs typeface="Times New Roman"/>
              </a:rPr>
              <a:t> </a:t>
            </a:r>
            <a:r>
              <a:rPr sz="2400" spc="-10" dirty="0">
                <a:latin typeface="Times New Roman"/>
                <a:cs typeface="Times New Roman"/>
              </a:rPr>
              <a:t>can</a:t>
            </a:r>
            <a:r>
              <a:rPr sz="2400" spc="15" dirty="0">
                <a:latin typeface="Times New Roman"/>
                <a:cs typeface="Times New Roman"/>
              </a:rPr>
              <a:t> </a:t>
            </a:r>
            <a:r>
              <a:rPr sz="2400" dirty="0">
                <a:latin typeface="Times New Roman"/>
                <a:cs typeface="Times New Roman"/>
              </a:rPr>
              <a:t>it</a:t>
            </a:r>
            <a:r>
              <a:rPr sz="2400" spc="10" dirty="0">
                <a:latin typeface="Times New Roman"/>
                <a:cs typeface="Times New Roman"/>
              </a:rPr>
              <a:t> </a:t>
            </a:r>
            <a:r>
              <a:rPr sz="2400" spc="-5" dirty="0">
                <a:latin typeface="Times New Roman"/>
                <a:cs typeface="Times New Roman"/>
              </a:rPr>
              <a:t>represent? </a:t>
            </a:r>
            <a:r>
              <a:rPr sz="2400" spc="-434" dirty="0">
                <a:latin typeface="Times New Roman"/>
                <a:cs typeface="Times New Roman"/>
              </a:rPr>
              <a:t> </a:t>
            </a:r>
            <a:r>
              <a:rPr sz="2400" spc="-10" dirty="0">
                <a:latin typeface="Times New Roman"/>
                <a:cs typeface="Times New Roman"/>
              </a:rPr>
              <a:t>Answer:</a:t>
            </a:r>
            <a:r>
              <a:rPr sz="2400" spc="25" dirty="0">
                <a:latin typeface="Times New Roman"/>
                <a:cs typeface="Times New Roman"/>
              </a:rPr>
              <a:t> </a:t>
            </a:r>
            <a:r>
              <a:rPr sz="2400" dirty="0">
                <a:latin typeface="Times New Roman"/>
                <a:cs typeface="Times New Roman"/>
              </a:rPr>
              <a:t>2</a:t>
            </a:r>
            <a:r>
              <a:rPr sz="2400" spc="-10" dirty="0">
                <a:latin typeface="Times New Roman"/>
                <a:cs typeface="Times New Roman"/>
              </a:rPr>
              <a:t> </a:t>
            </a:r>
            <a:r>
              <a:rPr sz="2400" dirty="0">
                <a:latin typeface="Times New Roman"/>
                <a:cs typeface="Times New Roman"/>
              </a:rPr>
              <a:t>intensity</a:t>
            </a:r>
            <a:r>
              <a:rPr sz="2400" spc="-30" dirty="0">
                <a:latin typeface="Times New Roman"/>
                <a:cs typeface="Times New Roman"/>
              </a:rPr>
              <a:t> </a:t>
            </a:r>
            <a:r>
              <a:rPr sz="2400" spc="-10" dirty="0">
                <a:latin typeface="Times New Roman"/>
                <a:cs typeface="Times New Roman"/>
              </a:rPr>
              <a:t>levels</a:t>
            </a:r>
            <a:r>
              <a:rPr sz="2400" spc="25" dirty="0">
                <a:latin typeface="Times New Roman"/>
                <a:cs typeface="Times New Roman"/>
              </a:rPr>
              <a:t> </a:t>
            </a:r>
            <a:r>
              <a:rPr sz="2400" spc="-30" dirty="0">
                <a:latin typeface="Times New Roman"/>
                <a:cs typeface="Times New Roman"/>
              </a:rPr>
              <a:t>only,</a:t>
            </a:r>
            <a:r>
              <a:rPr sz="2400" spc="10" dirty="0">
                <a:latin typeface="Times New Roman"/>
                <a:cs typeface="Times New Roman"/>
              </a:rPr>
              <a:t> </a:t>
            </a:r>
            <a:r>
              <a:rPr sz="2400" spc="-5" dirty="0">
                <a:latin typeface="Times New Roman"/>
                <a:cs typeface="Times New Roman"/>
              </a:rPr>
              <a:t>black</a:t>
            </a:r>
            <a:r>
              <a:rPr sz="2400" spc="-15"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spc="-5" dirty="0">
                <a:latin typeface="Times New Roman"/>
                <a:cs typeface="Times New Roman"/>
              </a:rPr>
              <a:t>white.</a:t>
            </a:r>
            <a:endParaRPr sz="2400" dirty="0">
              <a:latin typeface="Times New Roman"/>
              <a:cs typeface="Times New Roman"/>
            </a:endParaRPr>
          </a:p>
          <a:p>
            <a:pPr marL="394970">
              <a:spcBef>
                <a:spcPts val="25"/>
              </a:spcBef>
            </a:pPr>
            <a:r>
              <a:rPr sz="2400" dirty="0">
                <a:latin typeface="Times New Roman"/>
                <a:cs typeface="Times New Roman"/>
              </a:rPr>
              <a:t>Bit</a:t>
            </a:r>
            <a:r>
              <a:rPr sz="2400" spc="-55" dirty="0">
                <a:latin typeface="Times New Roman"/>
                <a:cs typeface="Times New Roman"/>
              </a:rPr>
              <a:t> </a:t>
            </a:r>
            <a:r>
              <a:rPr sz="2400" spc="5" dirty="0">
                <a:latin typeface="Times New Roman"/>
                <a:cs typeface="Times New Roman"/>
              </a:rPr>
              <a:t>(0,1)</a:t>
            </a:r>
            <a:r>
              <a:rPr sz="2400" spc="-30" dirty="0">
                <a:latin typeface="Times New Roman"/>
                <a:cs typeface="Times New Roman"/>
              </a:rPr>
              <a:t> </a:t>
            </a:r>
            <a:r>
              <a:rPr sz="2400" dirty="0">
                <a:latin typeface="Wingdings"/>
                <a:cs typeface="Wingdings"/>
              </a:rPr>
              <a:t></a:t>
            </a:r>
            <a:r>
              <a:rPr sz="2400" spc="-20" dirty="0">
                <a:latin typeface="Times New Roman"/>
                <a:cs typeface="Times New Roman"/>
              </a:rPr>
              <a:t> </a:t>
            </a:r>
            <a:r>
              <a:rPr sz="2400" dirty="0">
                <a:latin typeface="Times New Roman"/>
                <a:cs typeface="Times New Roman"/>
              </a:rPr>
              <a:t>0:black</a:t>
            </a:r>
            <a:r>
              <a:rPr sz="2400" spc="-2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spc="5" dirty="0">
                <a:latin typeface="Times New Roman"/>
                <a:cs typeface="Times New Roman"/>
              </a:rPr>
              <a:t>1:</a:t>
            </a:r>
            <a:r>
              <a:rPr sz="2400" spc="-35" dirty="0">
                <a:latin typeface="Times New Roman"/>
                <a:cs typeface="Times New Roman"/>
              </a:rPr>
              <a:t> </a:t>
            </a:r>
            <a:r>
              <a:rPr sz="2400" spc="-5" dirty="0">
                <a:latin typeface="Times New Roman"/>
                <a:cs typeface="Times New Roman"/>
              </a:rPr>
              <a:t>white</a:t>
            </a:r>
            <a:endParaRPr sz="2400" dirty="0">
              <a:latin typeface="Times New Roman"/>
              <a:cs typeface="Times New Roman"/>
            </a:endParaRPr>
          </a:p>
          <a:p>
            <a:pPr>
              <a:spcBef>
                <a:spcPts val="10"/>
              </a:spcBef>
            </a:pPr>
            <a:endParaRPr sz="2400" dirty="0">
              <a:latin typeface="Times New Roman"/>
              <a:cs typeface="Times New Roman"/>
            </a:endParaRPr>
          </a:p>
          <a:p>
            <a:pPr marL="394970" marR="1732914" indent="-344805">
              <a:buFont typeface="Arial MT"/>
              <a:buChar char="•"/>
              <a:tabLst>
                <a:tab pos="394970" algn="l"/>
                <a:tab pos="395605" algn="l"/>
              </a:tabLst>
            </a:pPr>
            <a:r>
              <a:rPr sz="2400" spc="-5" dirty="0">
                <a:latin typeface="Times New Roman"/>
                <a:cs typeface="Times New Roman"/>
              </a:rPr>
              <a:t>Q:</a:t>
            </a:r>
            <a:r>
              <a:rPr sz="2400" spc="-15" dirty="0">
                <a:latin typeface="Times New Roman"/>
                <a:cs typeface="Times New Roman"/>
              </a:rPr>
              <a:t> </a:t>
            </a:r>
            <a:r>
              <a:rPr sz="2400" spc="5" dirty="0">
                <a:latin typeface="Times New Roman"/>
                <a:cs typeface="Times New Roman"/>
              </a:rPr>
              <a:t>Suppose</a:t>
            </a:r>
            <a:r>
              <a:rPr sz="2400" spc="-45" dirty="0">
                <a:latin typeface="Times New Roman"/>
                <a:cs typeface="Times New Roman"/>
              </a:rPr>
              <a:t> </a:t>
            </a:r>
            <a:r>
              <a:rPr sz="2400" dirty="0">
                <a:latin typeface="Times New Roman"/>
                <a:cs typeface="Times New Roman"/>
              </a:rPr>
              <a:t>a </a:t>
            </a:r>
            <a:r>
              <a:rPr sz="2400" spc="-5" dirty="0">
                <a:latin typeface="Times New Roman"/>
                <a:cs typeface="Times New Roman"/>
              </a:rPr>
              <a:t>pixel</a:t>
            </a:r>
            <a:r>
              <a:rPr sz="2400" spc="10" dirty="0">
                <a:latin typeface="Times New Roman"/>
                <a:cs typeface="Times New Roman"/>
              </a:rPr>
              <a:t> </a:t>
            </a:r>
            <a:r>
              <a:rPr sz="2400" spc="-5" dirty="0">
                <a:latin typeface="Times New Roman"/>
                <a:cs typeface="Times New Roman"/>
              </a:rPr>
              <a:t>has</a:t>
            </a:r>
            <a:r>
              <a:rPr sz="2400" spc="-25" dirty="0">
                <a:latin typeface="Times New Roman"/>
                <a:cs typeface="Times New Roman"/>
              </a:rPr>
              <a:t> </a:t>
            </a:r>
            <a:r>
              <a:rPr sz="2400" dirty="0">
                <a:latin typeface="Times New Roman"/>
                <a:cs typeface="Times New Roman"/>
              </a:rPr>
              <a:t>2</a:t>
            </a:r>
            <a:r>
              <a:rPr sz="2400" spc="20" dirty="0">
                <a:latin typeface="Times New Roman"/>
                <a:cs typeface="Times New Roman"/>
              </a:rPr>
              <a:t> </a:t>
            </a:r>
            <a:r>
              <a:rPr sz="2400" dirty="0">
                <a:latin typeface="Times New Roman"/>
                <a:cs typeface="Times New Roman"/>
              </a:rPr>
              <a:t>bit,</a:t>
            </a:r>
            <a:r>
              <a:rPr sz="2400" spc="-40" dirty="0">
                <a:latin typeface="Times New Roman"/>
                <a:cs typeface="Times New Roman"/>
              </a:rPr>
              <a:t> </a:t>
            </a:r>
            <a:r>
              <a:rPr sz="2400" spc="5" dirty="0">
                <a:latin typeface="Times New Roman"/>
                <a:cs typeface="Times New Roman"/>
              </a:rPr>
              <a:t>how</a:t>
            </a:r>
            <a:r>
              <a:rPr sz="2400" spc="-20" dirty="0">
                <a:latin typeface="Times New Roman"/>
                <a:cs typeface="Times New Roman"/>
              </a:rPr>
              <a:t> </a:t>
            </a:r>
            <a:r>
              <a:rPr sz="2400" spc="-10" dirty="0">
                <a:latin typeface="Times New Roman"/>
                <a:cs typeface="Times New Roman"/>
              </a:rPr>
              <a:t>many</a:t>
            </a:r>
            <a:r>
              <a:rPr sz="2400" spc="45" dirty="0">
                <a:latin typeface="Times New Roman"/>
                <a:cs typeface="Times New Roman"/>
              </a:rPr>
              <a:t> </a:t>
            </a:r>
            <a:r>
              <a:rPr sz="2400" spc="-10" dirty="0">
                <a:latin typeface="Times New Roman"/>
                <a:cs typeface="Times New Roman"/>
              </a:rPr>
              <a:t>gray</a:t>
            </a:r>
            <a:r>
              <a:rPr sz="2400" spc="15" dirty="0">
                <a:latin typeface="Times New Roman"/>
                <a:cs typeface="Times New Roman"/>
              </a:rPr>
              <a:t> </a:t>
            </a:r>
            <a:r>
              <a:rPr sz="2400" spc="-10" dirty="0">
                <a:latin typeface="Times New Roman"/>
                <a:cs typeface="Times New Roman"/>
              </a:rPr>
              <a:t>levels</a:t>
            </a:r>
            <a:r>
              <a:rPr sz="2400" spc="5" dirty="0">
                <a:latin typeface="Times New Roman"/>
                <a:cs typeface="Times New Roman"/>
              </a:rPr>
              <a:t> </a:t>
            </a:r>
            <a:r>
              <a:rPr sz="2400" spc="-10" dirty="0">
                <a:latin typeface="Times New Roman"/>
                <a:cs typeface="Times New Roman"/>
              </a:rPr>
              <a:t>can</a:t>
            </a:r>
            <a:r>
              <a:rPr sz="2400" spc="15" dirty="0">
                <a:latin typeface="Times New Roman"/>
                <a:cs typeface="Times New Roman"/>
              </a:rPr>
              <a:t> </a:t>
            </a:r>
            <a:r>
              <a:rPr sz="2400" dirty="0">
                <a:latin typeface="Times New Roman"/>
                <a:cs typeface="Times New Roman"/>
              </a:rPr>
              <a:t>it</a:t>
            </a:r>
            <a:r>
              <a:rPr sz="2400" spc="10" dirty="0">
                <a:latin typeface="Times New Roman"/>
                <a:cs typeface="Times New Roman"/>
              </a:rPr>
              <a:t> </a:t>
            </a:r>
            <a:r>
              <a:rPr sz="2400" spc="-5" dirty="0">
                <a:latin typeface="Times New Roman"/>
                <a:cs typeface="Times New Roman"/>
              </a:rPr>
              <a:t>represent? </a:t>
            </a:r>
            <a:r>
              <a:rPr sz="2400" spc="-434" dirty="0">
                <a:latin typeface="Times New Roman"/>
                <a:cs typeface="Times New Roman"/>
              </a:rPr>
              <a:t> </a:t>
            </a:r>
            <a:r>
              <a:rPr sz="2400" spc="-10" dirty="0">
                <a:latin typeface="Times New Roman"/>
                <a:cs typeface="Times New Roman"/>
              </a:rPr>
              <a:t>Answer:</a:t>
            </a:r>
            <a:r>
              <a:rPr sz="2400" spc="25" dirty="0">
                <a:latin typeface="Times New Roman"/>
                <a:cs typeface="Times New Roman"/>
              </a:rPr>
              <a:t> </a:t>
            </a:r>
            <a:r>
              <a:rPr sz="2400" dirty="0">
                <a:latin typeface="Times New Roman"/>
                <a:cs typeface="Times New Roman"/>
              </a:rPr>
              <a:t>4</a:t>
            </a:r>
            <a:r>
              <a:rPr sz="2400" spc="-10" dirty="0">
                <a:latin typeface="Times New Roman"/>
                <a:cs typeface="Times New Roman"/>
              </a:rPr>
              <a:t> gray</a:t>
            </a:r>
            <a:r>
              <a:rPr sz="2400" spc="15" dirty="0">
                <a:latin typeface="Times New Roman"/>
                <a:cs typeface="Times New Roman"/>
              </a:rPr>
              <a:t> </a:t>
            </a:r>
            <a:r>
              <a:rPr sz="2400" dirty="0">
                <a:latin typeface="Times New Roman"/>
                <a:cs typeface="Times New Roman"/>
              </a:rPr>
              <a:t>intensity</a:t>
            </a:r>
            <a:r>
              <a:rPr sz="2400" spc="-35" dirty="0">
                <a:latin typeface="Times New Roman"/>
                <a:cs typeface="Times New Roman"/>
              </a:rPr>
              <a:t> </a:t>
            </a:r>
            <a:r>
              <a:rPr sz="2400" spc="-10" dirty="0">
                <a:latin typeface="Times New Roman"/>
                <a:cs typeface="Times New Roman"/>
              </a:rPr>
              <a:t>levels</a:t>
            </a:r>
            <a:endParaRPr sz="2400" dirty="0">
              <a:latin typeface="Times New Roman"/>
              <a:cs typeface="Times New Roman"/>
            </a:endParaRPr>
          </a:p>
          <a:p>
            <a:pPr marL="394970"/>
            <a:r>
              <a:rPr sz="2400" dirty="0">
                <a:latin typeface="Times New Roman"/>
                <a:cs typeface="Times New Roman"/>
              </a:rPr>
              <a:t>2Bit</a:t>
            </a:r>
            <a:r>
              <a:rPr sz="2400" spc="-55" dirty="0">
                <a:latin typeface="Times New Roman"/>
                <a:cs typeface="Times New Roman"/>
              </a:rPr>
              <a:t> </a:t>
            </a:r>
            <a:r>
              <a:rPr sz="2400" spc="5" dirty="0">
                <a:latin typeface="Times New Roman"/>
                <a:cs typeface="Times New Roman"/>
              </a:rPr>
              <a:t>(00,</a:t>
            </a:r>
            <a:r>
              <a:rPr sz="2400" spc="-55" dirty="0">
                <a:latin typeface="Times New Roman"/>
                <a:cs typeface="Times New Roman"/>
              </a:rPr>
              <a:t> </a:t>
            </a:r>
            <a:r>
              <a:rPr sz="2400" spc="5" dirty="0">
                <a:latin typeface="Times New Roman"/>
                <a:cs typeface="Times New Roman"/>
              </a:rPr>
              <a:t>01,</a:t>
            </a:r>
            <a:r>
              <a:rPr sz="2400" spc="-30" dirty="0">
                <a:latin typeface="Times New Roman"/>
                <a:cs typeface="Times New Roman"/>
              </a:rPr>
              <a:t> </a:t>
            </a:r>
            <a:r>
              <a:rPr sz="2400" spc="5" dirty="0">
                <a:latin typeface="Times New Roman"/>
                <a:cs typeface="Times New Roman"/>
              </a:rPr>
              <a:t>10</a:t>
            </a:r>
            <a:r>
              <a:rPr sz="2400" spc="-25" dirty="0">
                <a:latin typeface="Times New Roman"/>
                <a:cs typeface="Times New Roman"/>
              </a:rPr>
              <a:t> </a:t>
            </a:r>
            <a:r>
              <a:rPr sz="2400" spc="-10" dirty="0">
                <a:latin typeface="Times New Roman"/>
                <a:cs typeface="Times New Roman"/>
              </a:rPr>
              <a:t>,11).</a:t>
            </a:r>
            <a:endParaRPr sz="2400" dirty="0">
              <a:latin typeface="Times New Roman"/>
              <a:cs typeface="Times New Roman"/>
            </a:endParaRPr>
          </a:p>
          <a:p>
            <a:pPr>
              <a:spcBef>
                <a:spcPts val="30"/>
              </a:spcBef>
            </a:pPr>
            <a:endParaRPr sz="2400" dirty="0">
              <a:latin typeface="Times New Roman"/>
              <a:cs typeface="Times New Roman"/>
            </a:endParaRPr>
          </a:p>
          <a:p>
            <a:pPr marL="50800"/>
            <a:r>
              <a:rPr sz="2400" dirty="0">
                <a:latin typeface="Times New Roman"/>
                <a:cs typeface="Times New Roman"/>
              </a:rPr>
              <a:t>Now</a:t>
            </a:r>
            <a:r>
              <a:rPr sz="2400" spc="-65" dirty="0">
                <a:latin typeface="Times New Roman"/>
                <a:cs typeface="Times New Roman"/>
              </a:rPr>
              <a:t> </a:t>
            </a:r>
            <a:r>
              <a:rPr sz="2400" dirty="0">
                <a:latin typeface="Times New Roman"/>
                <a:cs typeface="Times New Roman"/>
              </a:rPr>
              <a:t>..</a:t>
            </a:r>
          </a:p>
          <a:p>
            <a:pPr marL="50800"/>
            <a:r>
              <a:rPr sz="2400" dirty="0">
                <a:latin typeface="Times New Roman"/>
                <a:cs typeface="Times New Roman"/>
              </a:rPr>
              <a:t>if</a:t>
            </a:r>
            <a:r>
              <a:rPr sz="2400" spc="-20" dirty="0">
                <a:latin typeface="Times New Roman"/>
                <a:cs typeface="Times New Roman"/>
              </a:rPr>
              <a:t> we</a:t>
            </a:r>
            <a:r>
              <a:rPr sz="2400" spc="20" dirty="0">
                <a:latin typeface="Times New Roman"/>
                <a:cs typeface="Times New Roman"/>
              </a:rPr>
              <a:t> </a:t>
            </a:r>
            <a:r>
              <a:rPr sz="2400" spc="-10" dirty="0">
                <a:latin typeface="Times New Roman"/>
                <a:cs typeface="Times New Roman"/>
              </a:rPr>
              <a:t>want</a:t>
            </a:r>
            <a:r>
              <a:rPr sz="2400" spc="10"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spc="-5" dirty="0">
                <a:latin typeface="Times New Roman"/>
                <a:cs typeface="Times New Roman"/>
              </a:rPr>
              <a:t>represent</a:t>
            </a:r>
            <a:r>
              <a:rPr sz="2400" spc="-10" dirty="0">
                <a:latin typeface="Times New Roman"/>
                <a:cs typeface="Times New Roman"/>
              </a:rPr>
              <a:t> </a:t>
            </a:r>
            <a:r>
              <a:rPr sz="2400" spc="5" dirty="0">
                <a:latin typeface="Times New Roman"/>
                <a:cs typeface="Times New Roman"/>
              </a:rPr>
              <a:t>256</a:t>
            </a:r>
            <a:r>
              <a:rPr sz="2400" spc="-10" dirty="0">
                <a:latin typeface="Times New Roman"/>
                <a:cs typeface="Times New Roman"/>
              </a:rPr>
              <a:t> </a:t>
            </a:r>
            <a:r>
              <a:rPr sz="2400" spc="-5" dirty="0">
                <a:latin typeface="Times New Roman"/>
                <a:cs typeface="Times New Roman"/>
              </a:rPr>
              <a:t>intensities</a:t>
            </a:r>
            <a:r>
              <a:rPr sz="2400" spc="-40" dirty="0">
                <a:latin typeface="Times New Roman"/>
                <a:cs typeface="Times New Roman"/>
              </a:rPr>
              <a:t> </a:t>
            </a:r>
            <a:r>
              <a:rPr sz="2400" spc="5" dirty="0">
                <a:latin typeface="Times New Roman"/>
                <a:cs typeface="Times New Roman"/>
              </a:rPr>
              <a:t>of </a:t>
            </a:r>
            <a:r>
              <a:rPr sz="2400" spc="-10" dirty="0">
                <a:latin typeface="Times New Roman"/>
                <a:cs typeface="Times New Roman"/>
              </a:rPr>
              <a:t>grayscale,</a:t>
            </a:r>
            <a:r>
              <a:rPr sz="2400" spc="85" dirty="0">
                <a:latin typeface="Times New Roman"/>
                <a:cs typeface="Times New Roman"/>
              </a:rPr>
              <a:t> </a:t>
            </a:r>
            <a:r>
              <a:rPr sz="2400" spc="5" dirty="0">
                <a:latin typeface="Times New Roman"/>
                <a:cs typeface="Times New Roman"/>
              </a:rPr>
              <a:t>how</a:t>
            </a:r>
            <a:r>
              <a:rPr sz="2400" spc="-45" dirty="0">
                <a:latin typeface="Times New Roman"/>
                <a:cs typeface="Times New Roman"/>
              </a:rPr>
              <a:t> </a:t>
            </a:r>
            <a:r>
              <a:rPr sz="2400" spc="-10" dirty="0">
                <a:latin typeface="Times New Roman"/>
                <a:cs typeface="Times New Roman"/>
              </a:rPr>
              <a:t>many</a:t>
            </a:r>
            <a:r>
              <a:rPr sz="2400" spc="45" dirty="0">
                <a:latin typeface="Times New Roman"/>
                <a:cs typeface="Times New Roman"/>
              </a:rPr>
              <a:t> </a:t>
            </a:r>
            <a:r>
              <a:rPr sz="2400" dirty="0">
                <a:latin typeface="Times New Roman"/>
                <a:cs typeface="Times New Roman"/>
              </a:rPr>
              <a:t>bits</a:t>
            </a:r>
            <a:r>
              <a:rPr sz="2400" spc="-20" dirty="0">
                <a:latin typeface="Times New Roman"/>
                <a:cs typeface="Times New Roman"/>
              </a:rPr>
              <a:t> </a:t>
            </a:r>
            <a:r>
              <a:rPr sz="2400" spc="5" dirty="0">
                <a:latin typeface="Times New Roman"/>
                <a:cs typeface="Times New Roman"/>
              </a:rPr>
              <a:t>do</a:t>
            </a:r>
            <a:r>
              <a:rPr sz="2400" spc="-5" dirty="0">
                <a:latin typeface="Times New Roman"/>
                <a:cs typeface="Times New Roman"/>
              </a:rPr>
              <a:t> </a:t>
            </a:r>
            <a:r>
              <a:rPr sz="2400" spc="-20" dirty="0">
                <a:latin typeface="Times New Roman"/>
                <a:cs typeface="Times New Roman"/>
              </a:rPr>
              <a:t>we</a:t>
            </a:r>
            <a:r>
              <a:rPr sz="2400" spc="20" dirty="0">
                <a:latin typeface="Times New Roman"/>
                <a:cs typeface="Times New Roman"/>
              </a:rPr>
              <a:t> </a:t>
            </a:r>
            <a:r>
              <a:rPr sz="2400" dirty="0">
                <a:latin typeface="Times New Roman"/>
                <a:cs typeface="Times New Roman"/>
              </a:rPr>
              <a:t>need?</a:t>
            </a:r>
          </a:p>
          <a:p>
            <a:pPr marL="50800">
              <a:spcBef>
                <a:spcPts val="25"/>
              </a:spcBef>
            </a:pPr>
            <a:r>
              <a:rPr sz="2400" spc="-10" dirty="0">
                <a:latin typeface="Times New Roman"/>
                <a:cs typeface="Times New Roman"/>
              </a:rPr>
              <a:t>Answer:</a:t>
            </a:r>
            <a:r>
              <a:rPr sz="2400" spc="25" dirty="0">
                <a:latin typeface="Times New Roman"/>
                <a:cs typeface="Times New Roman"/>
              </a:rPr>
              <a:t> </a:t>
            </a:r>
            <a:r>
              <a:rPr sz="2400" dirty="0">
                <a:latin typeface="Times New Roman"/>
                <a:cs typeface="Times New Roman"/>
              </a:rPr>
              <a:t>8</a:t>
            </a:r>
            <a:r>
              <a:rPr sz="2400" spc="-10" dirty="0">
                <a:latin typeface="Times New Roman"/>
                <a:cs typeface="Times New Roman"/>
              </a:rPr>
              <a:t> </a:t>
            </a:r>
            <a:r>
              <a:rPr sz="2400" dirty="0">
                <a:latin typeface="Times New Roman"/>
                <a:cs typeface="Times New Roman"/>
              </a:rPr>
              <a:t>bits</a:t>
            </a:r>
            <a:r>
              <a:rPr sz="2400" spc="-20" dirty="0">
                <a:latin typeface="Times New Roman"/>
                <a:cs typeface="Times New Roman"/>
              </a:rPr>
              <a:t> </a:t>
            </a:r>
            <a:r>
              <a:rPr sz="2400" dirty="0">
                <a:latin typeface="Wingdings"/>
                <a:cs typeface="Wingdings"/>
              </a:rPr>
              <a:t></a:t>
            </a:r>
            <a:r>
              <a:rPr sz="2400" spc="-10" dirty="0">
                <a:latin typeface="Times New Roman"/>
                <a:cs typeface="Times New Roman"/>
              </a:rPr>
              <a:t> which</a:t>
            </a:r>
            <a:r>
              <a:rPr sz="2400" spc="35" dirty="0">
                <a:latin typeface="Times New Roman"/>
                <a:cs typeface="Times New Roman"/>
              </a:rPr>
              <a:t> </a:t>
            </a:r>
            <a:r>
              <a:rPr sz="2400" spc="-5" dirty="0">
                <a:latin typeface="Times New Roman"/>
                <a:cs typeface="Times New Roman"/>
              </a:rPr>
              <a:t>represents:</a:t>
            </a:r>
            <a:r>
              <a:rPr sz="2400" spc="-25" dirty="0">
                <a:latin typeface="Times New Roman"/>
                <a:cs typeface="Times New Roman"/>
              </a:rPr>
              <a:t> </a:t>
            </a:r>
            <a:r>
              <a:rPr sz="2400" dirty="0">
                <a:latin typeface="Times New Roman"/>
                <a:cs typeface="Times New Roman"/>
              </a:rPr>
              <a:t>2</a:t>
            </a:r>
            <a:r>
              <a:rPr sz="2400" baseline="25462" dirty="0">
                <a:latin typeface="Times New Roman"/>
                <a:cs typeface="Times New Roman"/>
              </a:rPr>
              <a:t>8</a:t>
            </a:r>
            <a:r>
              <a:rPr sz="2400" dirty="0">
                <a:latin typeface="Times New Roman"/>
                <a:cs typeface="Times New Roman"/>
              </a:rPr>
              <a:t>=256</a:t>
            </a:r>
            <a:r>
              <a:rPr lang="en-GB" sz="2400" dirty="0">
                <a:latin typeface="Times New Roman"/>
                <a:cs typeface="Times New Roman"/>
              </a:rPr>
              <a:t>   </a:t>
            </a:r>
            <a:r>
              <a:rPr sz="2400" dirty="0">
                <a:latin typeface="Times New Roman"/>
                <a:cs typeface="Times New Roman"/>
              </a:rPr>
              <a:t>so,</a:t>
            </a:r>
            <a:r>
              <a:rPr sz="2400" spc="5" dirty="0">
                <a:latin typeface="Times New Roman"/>
                <a:cs typeface="Times New Roman"/>
              </a:rPr>
              <a:t> </a:t>
            </a:r>
            <a:r>
              <a:rPr sz="2400" dirty="0">
                <a:latin typeface="Times New Roman"/>
                <a:cs typeface="Times New Roman"/>
              </a:rPr>
              <a:t>the </a:t>
            </a:r>
            <a:r>
              <a:rPr sz="2400" spc="-10" dirty="0">
                <a:latin typeface="Times New Roman"/>
                <a:cs typeface="Times New Roman"/>
              </a:rPr>
              <a:t>gray </a:t>
            </a:r>
            <a:r>
              <a:rPr sz="2400" spc="-5" dirty="0">
                <a:latin typeface="Times New Roman"/>
                <a:cs typeface="Times New Roman"/>
              </a:rPr>
              <a:t>intensities </a:t>
            </a:r>
            <a:r>
              <a:rPr sz="2400" dirty="0">
                <a:latin typeface="Times New Roman"/>
                <a:cs typeface="Times New Roman"/>
              </a:rPr>
              <a:t>( L ) that the </a:t>
            </a:r>
            <a:r>
              <a:rPr sz="2400" spc="-5" dirty="0">
                <a:latin typeface="Times New Roman"/>
                <a:cs typeface="Times New Roman"/>
              </a:rPr>
              <a:t>pixel </a:t>
            </a:r>
            <a:r>
              <a:rPr sz="2400" spc="-10" dirty="0">
                <a:latin typeface="Times New Roman"/>
                <a:cs typeface="Times New Roman"/>
              </a:rPr>
              <a:t>can </a:t>
            </a:r>
            <a:r>
              <a:rPr sz="2400" spc="5" dirty="0">
                <a:latin typeface="Times New Roman"/>
                <a:cs typeface="Times New Roman"/>
              </a:rPr>
              <a:t>hold, </a:t>
            </a:r>
            <a:r>
              <a:rPr sz="2400" spc="-5" dirty="0">
                <a:latin typeface="Times New Roman"/>
                <a:cs typeface="Times New Roman"/>
              </a:rPr>
              <a:t>is calculated </a:t>
            </a:r>
            <a:r>
              <a:rPr sz="2400" dirty="0">
                <a:latin typeface="Times New Roman"/>
                <a:cs typeface="Times New Roman"/>
              </a:rPr>
              <a:t>according to according to </a:t>
            </a:r>
            <a:r>
              <a:rPr sz="2400" spc="-434" dirty="0">
                <a:latin typeface="Times New Roman"/>
                <a:cs typeface="Times New Roman"/>
              </a:rPr>
              <a:t> </a:t>
            </a:r>
            <a:r>
              <a:rPr sz="2400" spc="-5" dirty="0">
                <a:latin typeface="Times New Roman"/>
                <a:cs typeface="Times New Roman"/>
              </a:rPr>
              <a:t>number</a:t>
            </a:r>
            <a:r>
              <a:rPr sz="2400" spc="-25" dirty="0">
                <a:latin typeface="Times New Roman"/>
                <a:cs typeface="Times New Roman"/>
              </a:rPr>
              <a:t> </a:t>
            </a:r>
            <a:r>
              <a:rPr sz="2400" spc="5" dirty="0">
                <a:latin typeface="Times New Roman"/>
                <a:cs typeface="Times New Roman"/>
              </a:rPr>
              <a:t>of</a:t>
            </a:r>
            <a:r>
              <a:rPr sz="2400" spc="-20" dirty="0">
                <a:latin typeface="Times New Roman"/>
                <a:cs typeface="Times New Roman"/>
              </a:rPr>
              <a:t> </a:t>
            </a:r>
            <a:r>
              <a:rPr sz="2400" spc="-5" dirty="0">
                <a:latin typeface="Times New Roman"/>
                <a:cs typeface="Times New Roman"/>
              </a:rPr>
              <a:t>pixels</a:t>
            </a:r>
            <a:r>
              <a:rPr sz="2400" dirty="0">
                <a:latin typeface="Times New Roman"/>
                <a:cs typeface="Times New Roman"/>
              </a:rPr>
              <a:t> it</a:t>
            </a:r>
            <a:r>
              <a:rPr sz="2400" spc="5" dirty="0">
                <a:latin typeface="Times New Roman"/>
                <a:cs typeface="Times New Roman"/>
              </a:rPr>
              <a:t> </a:t>
            </a:r>
            <a:r>
              <a:rPr sz="2400" spc="-5" dirty="0">
                <a:latin typeface="Times New Roman"/>
                <a:cs typeface="Times New Roman"/>
              </a:rPr>
              <a:t>has</a:t>
            </a:r>
            <a:r>
              <a:rPr sz="2400" spc="-25" dirty="0">
                <a:latin typeface="Times New Roman"/>
                <a:cs typeface="Times New Roman"/>
              </a:rPr>
              <a:t> </a:t>
            </a:r>
            <a:r>
              <a:rPr sz="2400" spc="-5" dirty="0">
                <a:latin typeface="Times New Roman"/>
                <a:cs typeface="Times New Roman"/>
              </a:rPr>
              <a:t>(k).</a:t>
            </a:r>
            <a:r>
              <a:rPr sz="2400" spc="10" dirty="0">
                <a:latin typeface="Times New Roman"/>
                <a:cs typeface="Times New Roman"/>
              </a:rPr>
              <a:t> </a:t>
            </a:r>
            <a:r>
              <a:rPr sz="2400" spc="-10" dirty="0">
                <a:latin typeface="Times New Roman"/>
                <a:cs typeface="Times New Roman"/>
              </a:rPr>
              <a:t>L=</a:t>
            </a:r>
            <a:r>
              <a:rPr sz="2400" spc="20" dirty="0">
                <a:latin typeface="Times New Roman"/>
                <a:cs typeface="Times New Roman"/>
              </a:rPr>
              <a:t> </a:t>
            </a:r>
            <a:r>
              <a:rPr sz="2400" spc="10" dirty="0">
                <a:latin typeface="Times New Roman"/>
                <a:cs typeface="Times New Roman"/>
              </a:rPr>
              <a:t>2</a:t>
            </a:r>
            <a:r>
              <a:rPr sz="2400" spc="15" baseline="25462" dirty="0">
                <a:latin typeface="Times New Roman"/>
                <a:cs typeface="Times New Roman"/>
              </a:rPr>
              <a:t>k</a:t>
            </a:r>
            <a:endParaRPr sz="2400" baseline="25462" dirty="0">
              <a:latin typeface="Times New Roman"/>
              <a:cs typeface="Times New Roman"/>
            </a:endParaRPr>
          </a:p>
        </p:txBody>
      </p:sp>
    </p:spTree>
    <p:extLst>
      <p:ext uri="{BB962C8B-B14F-4D97-AF65-F5344CB8AC3E}">
        <p14:creationId xmlns:p14="http://schemas.microsoft.com/office/powerpoint/2010/main" val="223676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a:extLst>
              <a:ext uri="{FF2B5EF4-FFF2-40B4-BE49-F238E27FC236}">
                <a16:creationId xmlns:a16="http://schemas.microsoft.com/office/drawing/2014/main" id="{4529DC0E-8F7D-CF75-E515-9F377340FF83}"/>
              </a:ext>
            </a:extLst>
          </p:cNvPr>
          <p:cNvSpPr txBox="1">
            <a:spLocks noGrp="1"/>
          </p:cNvSpPr>
          <p:nvPr>
            <p:ph type="ctrTitle"/>
          </p:nvPr>
        </p:nvSpPr>
        <p:spPr bwMode="auto">
          <a:xfrm>
            <a:off x="263352" y="836712"/>
            <a:ext cx="11449272" cy="15881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algn="ctr"/>
            <a:r>
              <a:rPr lang="en-US" altLang="en-US" sz="3600" b="1" dirty="0"/>
              <a:t>IMAGE SAMPLING </a:t>
            </a:r>
            <a:br>
              <a:rPr lang="en-US" altLang="en-US" sz="3600" b="1" dirty="0"/>
            </a:br>
            <a:r>
              <a:rPr lang="en-US" altLang="en-US" sz="3600" b="1" dirty="0"/>
              <a:t>AND </a:t>
            </a:r>
            <a:br>
              <a:rPr lang="en-US" altLang="en-US" sz="3600" b="1" dirty="0"/>
            </a:br>
            <a:r>
              <a:rPr lang="en-US" altLang="en-US" sz="3600" b="1" dirty="0"/>
              <a:t>QUANTIZATION</a:t>
            </a:r>
          </a:p>
        </p:txBody>
      </p:sp>
      <p:pic>
        <p:nvPicPr>
          <p:cNvPr id="3" name="Picture 2">
            <a:extLst>
              <a:ext uri="{FF2B5EF4-FFF2-40B4-BE49-F238E27FC236}">
                <a16:creationId xmlns:a16="http://schemas.microsoft.com/office/drawing/2014/main" id="{46252EF7-06D0-5E51-93BA-756E837DCF33}"/>
              </a:ext>
            </a:extLst>
          </p:cNvPr>
          <p:cNvPicPr>
            <a:picLocks noChangeAspect="1"/>
          </p:cNvPicPr>
          <p:nvPr/>
        </p:nvPicPr>
        <p:blipFill>
          <a:blip r:embed="rId2"/>
          <a:stretch>
            <a:fillRect/>
          </a:stretch>
        </p:blipFill>
        <p:spPr>
          <a:xfrm>
            <a:off x="2855640" y="2996952"/>
            <a:ext cx="7200800" cy="2520280"/>
          </a:xfrm>
          <a:prstGeom prst="rect">
            <a:avLst/>
          </a:prstGeom>
        </p:spPr>
      </p:pic>
    </p:spTree>
    <p:extLst>
      <p:ext uri="{BB962C8B-B14F-4D97-AF65-F5344CB8AC3E}">
        <p14:creationId xmlns:p14="http://schemas.microsoft.com/office/powerpoint/2010/main" val="49379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3D0B-518F-0CF3-FF30-7624F8128586}"/>
              </a:ext>
            </a:extLst>
          </p:cNvPr>
          <p:cNvSpPr>
            <a:spLocks noGrp="1"/>
          </p:cNvSpPr>
          <p:nvPr>
            <p:ph type="title"/>
          </p:nvPr>
        </p:nvSpPr>
        <p:spPr/>
        <p:txBody>
          <a:bodyPr/>
          <a:lstStyle/>
          <a:p>
            <a:r>
              <a:rPr lang="en-GB" b="1" dirty="0"/>
              <a:t>Image basics</a:t>
            </a:r>
            <a:endParaRPr lang="en-IN" b="1" dirty="0"/>
          </a:p>
        </p:txBody>
      </p:sp>
      <p:sp>
        <p:nvSpPr>
          <p:cNvPr id="3" name="Content Placeholder 2">
            <a:extLst>
              <a:ext uri="{FF2B5EF4-FFF2-40B4-BE49-F238E27FC236}">
                <a16:creationId xmlns:a16="http://schemas.microsoft.com/office/drawing/2014/main" id="{14338A19-C575-DE0E-2674-0825CA25EF92}"/>
              </a:ext>
            </a:extLst>
          </p:cNvPr>
          <p:cNvSpPr>
            <a:spLocks noGrp="1"/>
          </p:cNvSpPr>
          <p:nvPr>
            <p:ph idx="1"/>
          </p:nvPr>
        </p:nvSpPr>
        <p:spPr/>
        <p:txBody>
          <a:bodyPr/>
          <a:lstStyle/>
          <a:p>
            <a:r>
              <a:rPr lang="en-GB" dirty="0"/>
              <a:t>Images are two types     </a:t>
            </a:r>
          </a:p>
          <a:p>
            <a:r>
              <a:rPr lang="en-GB" dirty="0"/>
              <a:t>1. Analog Image: Ex: Image  on CRT monitor</a:t>
            </a:r>
          </a:p>
          <a:p>
            <a:pPr lvl="1"/>
            <a:r>
              <a:rPr lang="en-GB" dirty="0"/>
              <a:t>(</a:t>
            </a:r>
            <a:r>
              <a:rPr lang="en-GB" dirty="0" err="1"/>
              <a:t>x,y,f</a:t>
            </a:r>
            <a:r>
              <a:rPr lang="en-GB" dirty="0"/>
              <a:t>)  are continuous range values</a:t>
            </a:r>
          </a:p>
          <a:p>
            <a:pPr lvl="1"/>
            <a:r>
              <a:rPr lang="en-GB" dirty="0"/>
              <a:t>Fast processing </a:t>
            </a:r>
          </a:p>
          <a:p>
            <a:r>
              <a:rPr lang="en-GB" dirty="0"/>
              <a:t>2. Digital image:  (</a:t>
            </a:r>
            <a:r>
              <a:rPr lang="en-GB" dirty="0" err="1"/>
              <a:t>x,y,f</a:t>
            </a:r>
            <a:r>
              <a:rPr lang="en-GB" dirty="0"/>
              <a:t>)  are Finite , Discrete range values</a:t>
            </a:r>
          </a:p>
          <a:p>
            <a:pPr lvl="1"/>
            <a:r>
              <a:rPr lang="en-GB" dirty="0"/>
              <a:t>Adv:  Efficient storage and manipulations</a:t>
            </a:r>
          </a:p>
          <a:p>
            <a:pPr lvl="1"/>
            <a:r>
              <a:rPr lang="en-GB" dirty="0" err="1"/>
              <a:t>Disadv</a:t>
            </a:r>
            <a:r>
              <a:rPr lang="en-GB" dirty="0"/>
              <a:t>: Required High storage space, Fast processors required</a:t>
            </a:r>
          </a:p>
          <a:p>
            <a:endParaRPr lang="en-IN" dirty="0"/>
          </a:p>
        </p:txBody>
      </p:sp>
      <p:sp>
        <p:nvSpPr>
          <p:cNvPr id="4" name="Slide Number Placeholder 3">
            <a:extLst>
              <a:ext uri="{FF2B5EF4-FFF2-40B4-BE49-F238E27FC236}">
                <a16:creationId xmlns:a16="http://schemas.microsoft.com/office/drawing/2014/main" id="{78F3171B-F78F-30CC-A6AC-2875F46A3AA2}"/>
              </a:ext>
            </a:extLst>
          </p:cNvPr>
          <p:cNvSpPr>
            <a:spLocks noGrp="1"/>
          </p:cNvSpPr>
          <p:nvPr>
            <p:ph type="sldNum" sz="quarter" idx="12"/>
          </p:nvPr>
        </p:nvSpPr>
        <p:spPr/>
        <p:txBody>
          <a:bodyPr/>
          <a:lstStyle/>
          <a:p>
            <a:pPr marL="38100"/>
            <a:fld id="{81D60167-4931-47E6-BA6A-407CBD079E47}" type="slidenum">
              <a:rPr lang="en-IN" smtClean="0"/>
              <a:pPr marL="38100"/>
              <a:t>5</a:t>
            </a:fld>
            <a:endParaRPr lang="en-IN" dirty="0"/>
          </a:p>
        </p:txBody>
      </p:sp>
    </p:spTree>
    <p:extLst>
      <p:ext uri="{BB962C8B-B14F-4D97-AF65-F5344CB8AC3E}">
        <p14:creationId xmlns:p14="http://schemas.microsoft.com/office/powerpoint/2010/main" val="907313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352" y="814901"/>
            <a:ext cx="6751955" cy="399981"/>
          </a:xfrm>
          <a:prstGeom prst="rect">
            <a:avLst/>
          </a:prstGeom>
        </p:spPr>
        <p:txBody>
          <a:bodyPr vert="horz" wrap="square" lIns="0" tIns="12065" rIns="0" bIns="0" rtlCol="0">
            <a:spAutoFit/>
          </a:bodyPr>
          <a:lstStyle/>
          <a:p>
            <a:pPr marL="12700">
              <a:spcBef>
                <a:spcPts val="95"/>
              </a:spcBef>
            </a:pPr>
            <a:r>
              <a:rPr sz="2800" b="1" spc="-5" dirty="0"/>
              <a:t>Image</a:t>
            </a:r>
            <a:r>
              <a:rPr sz="2800" b="1" spc="-15" dirty="0"/>
              <a:t> </a:t>
            </a:r>
            <a:r>
              <a:rPr sz="2800" b="1" spc="-5" dirty="0"/>
              <a:t>sampling</a:t>
            </a:r>
            <a:r>
              <a:rPr sz="2800" b="1" spc="15" dirty="0"/>
              <a:t> </a:t>
            </a:r>
            <a:r>
              <a:rPr sz="2800" b="1" spc="-5" dirty="0"/>
              <a:t>and</a:t>
            </a:r>
            <a:r>
              <a:rPr sz="2800" b="1" spc="10" dirty="0"/>
              <a:t> </a:t>
            </a:r>
            <a:r>
              <a:rPr sz="2800" b="1" spc="-5" dirty="0"/>
              <a:t>quantization</a:t>
            </a:r>
            <a:endParaRPr sz="2800" b="1" dirty="0"/>
          </a:p>
        </p:txBody>
      </p:sp>
      <p:sp>
        <p:nvSpPr>
          <p:cNvPr id="7" name="Slide Number Placeholder 6">
            <a:extLst>
              <a:ext uri="{FF2B5EF4-FFF2-40B4-BE49-F238E27FC236}">
                <a16:creationId xmlns:a16="http://schemas.microsoft.com/office/drawing/2014/main" id="{F789317E-8685-1CE5-32D8-7C5456D17B59}"/>
              </a:ext>
            </a:extLst>
          </p:cNvPr>
          <p:cNvSpPr>
            <a:spLocks noGrp="1"/>
          </p:cNvSpPr>
          <p:nvPr>
            <p:ph type="sldNum" sz="quarter" idx="12"/>
          </p:nvPr>
        </p:nvSpPr>
        <p:spPr/>
        <p:txBody>
          <a:bodyPr/>
          <a:lstStyle/>
          <a:p>
            <a:pPr marL="38100"/>
            <a:fld id="{81D60167-4931-47E6-BA6A-407CBD079E47}" type="slidenum">
              <a:rPr lang="en-IN" smtClean="0"/>
              <a:pPr marL="38100"/>
              <a:t>50</a:t>
            </a:fld>
            <a:endParaRPr lang="en-IN" dirty="0"/>
          </a:p>
        </p:txBody>
      </p:sp>
      <p:sp>
        <p:nvSpPr>
          <p:cNvPr id="3" name="object 3"/>
          <p:cNvSpPr txBox="1"/>
          <p:nvPr/>
        </p:nvSpPr>
        <p:spPr>
          <a:xfrm>
            <a:off x="695401" y="1630426"/>
            <a:ext cx="9739556" cy="4242828"/>
          </a:xfrm>
          <a:prstGeom prst="rect">
            <a:avLst/>
          </a:prstGeom>
        </p:spPr>
        <p:txBody>
          <a:bodyPr vert="horz" wrap="square" lIns="0" tIns="13335" rIns="0" bIns="0" rtlCol="0">
            <a:spAutoFit/>
          </a:bodyPr>
          <a:lstStyle/>
          <a:p>
            <a:pPr marL="12700">
              <a:lnSpc>
                <a:spcPts val="2175"/>
              </a:lnSpc>
              <a:spcBef>
                <a:spcPts val="105"/>
              </a:spcBef>
            </a:pPr>
            <a:r>
              <a:rPr sz="2000" spc="-110"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convert</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continuous</a:t>
            </a:r>
            <a:r>
              <a:rPr sz="2000" spc="-5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real</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life)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digital</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a:t>
            </a:r>
            <a:endParaRPr sz="2000" dirty="0">
              <a:latin typeface="Times New Roman" panose="02020603050405020304" pitchFamily="18" charset="0"/>
              <a:cs typeface="Times New Roman" panose="02020603050405020304" pitchFamily="18" charset="0"/>
            </a:endParaRPr>
          </a:p>
          <a:p>
            <a:pPr marL="12700">
              <a:lnSpc>
                <a:spcPts val="2175"/>
              </a:lnSpc>
            </a:pPr>
            <a:r>
              <a:rPr sz="2000" spc="-5" dirty="0">
                <a:latin typeface="Times New Roman" panose="02020603050405020304" pitchFamily="18" charset="0"/>
                <a:cs typeface="Times New Roman" panose="02020603050405020304" pitchFamily="18" charset="0"/>
              </a:rPr>
              <a:t>computer)</a:t>
            </a:r>
            <a:endParaRPr sz="2000" dirty="0">
              <a:latin typeface="Times New Roman" panose="02020603050405020304" pitchFamily="18" charset="0"/>
              <a:cs typeface="Times New Roman" panose="02020603050405020304" pitchFamily="18" charset="0"/>
            </a:endParaRPr>
          </a:p>
          <a:p>
            <a:pPr marL="12700">
              <a:lnSpc>
                <a:spcPts val="2190"/>
              </a:lnSpc>
              <a:spcBef>
                <a:spcPts val="1435"/>
              </a:spcBef>
            </a:pPr>
            <a:r>
              <a:rPr sz="2000" dirty="0">
                <a:latin typeface="Times New Roman" panose="02020603050405020304" pitchFamily="18" charset="0"/>
                <a:cs typeface="Times New Roman" panose="02020603050405020304" pitchFamily="18" charset="0"/>
              </a:rPr>
              <a:t>we</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use</a:t>
            </a:r>
            <a:r>
              <a:rPr sz="2000" spc="-40" dirty="0">
                <a:latin typeface="Times New Roman" panose="02020603050405020304" pitchFamily="18" charset="0"/>
                <a:cs typeface="Times New Roman" panose="02020603050405020304" pitchFamily="18" charset="0"/>
              </a:rPr>
              <a:t> </a:t>
            </a:r>
            <a:r>
              <a:rPr sz="2000" spc="-65" dirty="0">
                <a:latin typeface="Times New Roman" panose="02020603050405020304" pitchFamily="18" charset="0"/>
                <a:cs typeface="Times New Roman" panose="02020603050405020304" pitchFamily="18" charset="0"/>
              </a:rPr>
              <a:t>Two</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processes:</a:t>
            </a:r>
            <a:endParaRPr sz="2000" dirty="0">
              <a:latin typeface="Times New Roman" panose="02020603050405020304" pitchFamily="18" charset="0"/>
              <a:cs typeface="Times New Roman" panose="02020603050405020304" pitchFamily="18" charset="0"/>
            </a:endParaRPr>
          </a:p>
          <a:p>
            <a:pPr marL="12700" marR="6492240">
              <a:lnSpc>
                <a:spcPct val="80000"/>
              </a:lnSpc>
              <a:spcBef>
                <a:spcPts val="220"/>
              </a:spcBef>
            </a:pPr>
            <a:r>
              <a:rPr sz="2000" b="1" spc="-10" dirty="0">
                <a:latin typeface="Times New Roman" panose="02020603050405020304" pitchFamily="18" charset="0"/>
                <a:cs typeface="Times New Roman" panose="02020603050405020304" pitchFamily="18" charset="0"/>
              </a:rPr>
              <a:t>1.sampling </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2</a:t>
            </a:r>
            <a:r>
              <a:rPr sz="2000" b="1" spc="-15" dirty="0">
                <a:latin typeface="Times New Roman" panose="02020603050405020304" pitchFamily="18" charset="0"/>
                <a:cs typeface="Times New Roman" panose="02020603050405020304" pitchFamily="18" charset="0"/>
              </a:rPr>
              <a:t>.</a:t>
            </a:r>
            <a:r>
              <a:rPr sz="2000" b="1" spc="-5" dirty="0">
                <a:latin typeface="Times New Roman" panose="02020603050405020304" pitchFamily="18" charset="0"/>
                <a:cs typeface="Times New Roman" panose="02020603050405020304" pitchFamily="18" charset="0"/>
              </a:rPr>
              <a:t>quantiza</a:t>
            </a:r>
            <a:r>
              <a:rPr sz="2000" b="1" spc="-10" dirty="0">
                <a:latin typeface="Times New Roman" panose="02020603050405020304" pitchFamily="18" charset="0"/>
                <a:cs typeface="Times New Roman" panose="02020603050405020304" pitchFamily="18" charset="0"/>
              </a:rPr>
              <a:t>t</a:t>
            </a:r>
            <a:r>
              <a:rPr sz="2000" b="1" dirty="0">
                <a:latin typeface="Times New Roman" panose="02020603050405020304" pitchFamily="18" charset="0"/>
                <a:cs typeface="Times New Roman" panose="02020603050405020304" pitchFamily="18" charset="0"/>
              </a:rPr>
              <a:t>ion</a:t>
            </a:r>
            <a:r>
              <a:rPr sz="2000" dirty="0">
                <a:latin typeface="Times New Roman" panose="02020603050405020304" pitchFamily="18" charset="0"/>
                <a:cs typeface="Times New Roman" panose="02020603050405020304" pitchFamily="18" charset="0"/>
              </a:rPr>
              <a:t>.</a:t>
            </a:r>
          </a:p>
          <a:p>
            <a:pPr marL="12700">
              <a:spcBef>
                <a:spcPts val="1375"/>
              </a:spcBef>
            </a:pPr>
            <a:r>
              <a:rPr sz="2000" spc="-5" dirty="0">
                <a:latin typeface="Times New Roman" panose="02020603050405020304" pitchFamily="18" charset="0"/>
                <a:cs typeface="Times New Roman" panose="02020603050405020304" pitchFamily="18" charset="0"/>
              </a:rPr>
              <a:t>Remember</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endParaRPr sz="2000" dirty="0">
              <a:latin typeface="Times New Roman" panose="02020603050405020304" pitchFamily="18" charset="0"/>
              <a:cs typeface="Times New Roman" panose="02020603050405020304" pitchFamily="18" charset="0"/>
            </a:endParaRPr>
          </a:p>
          <a:p>
            <a:pPr marL="12700" marR="4982210">
              <a:lnSpc>
                <a:spcPct val="80000"/>
              </a:lnSpc>
              <a:spcBef>
                <a:spcPts val="1989"/>
              </a:spcBef>
            </a:pP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function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f(x,y), </a:t>
            </a:r>
            <a:endParaRPr lang="en-GB" sz="2000" dirty="0">
              <a:latin typeface="Times New Roman" panose="02020603050405020304" pitchFamily="18" charset="0"/>
              <a:cs typeface="Times New Roman" panose="02020603050405020304" pitchFamily="18" charset="0"/>
            </a:endParaRPr>
          </a:p>
          <a:p>
            <a:pPr marL="12700" marR="4982210">
              <a:lnSpc>
                <a:spcPct val="80000"/>
              </a:lnSpc>
              <a:spcBef>
                <a:spcPts val="1989"/>
              </a:spcBef>
            </a:pPr>
            <a:r>
              <a:rPr lang="en-IN" sz="2000" spc="-620" dirty="0">
                <a:latin typeface="Times New Roman" panose="02020603050405020304" pitchFamily="18" charset="0"/>
                <a:cs typeface="Times New Roman" panose="02020603050405020304" pitchFamily="18" charset="0"/>
              </a:rPr>
              <a:t>	</a:t>
            </a:r>
            <a:r>
              <a:rPr sz="2000" spc="-6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x</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coordinates</a:t>
            </a:r>
            <a:endParaRPr sz="2000" dirty="0">
              <a:latin typeface="Times New Roman" panose="02020603050405020304" pitchFamily="18" charset="0"/>
              <a:cs typeface="Times New Roman" panose="02020603050405020304" pitchFamily="18" charset="0"/>
            </a:endParaRPr>
          </a:p>
          <a:p>
            <a:pPr marL="12700">
              <a:lnSpc>
                <a:spcPts val="1730"/>
              </a:lnSpc>
            </a:pPr>
            <a:r>
              <a:rPr lang="en-GB" sz="2000" spc="-25" dirty="0">
                <a:latin typeface="Times New Roman" panose="02020603050405020304" pitchFamily="18" charset="0"/>
                <a:cs typeface="Times New Roman" panose="02020603050405020304" pitchFamily="18" charset="0"/>
              </a:rPr>
              <a:t>	f</a:t>
            </a:r>
            <a:r>
              <a:rPr sz="2000" spc="-25" dirty="0">
                <a:latin typeface="Times New Roman" panose="02020603050405020304" pitchFamily="18" charset="0"/>
                <a:cs typeface="Times New Roman" panose="02020603050405020304" pitchFamily="18" charset="0"/>
              </a:rPr>
              <a: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intensity</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value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(Amplitude)</a:t>
            </a:r>
            <a:endParaRPr sz="2000" dirty="0">
              <a:latin typeface="Times New Roman" panose="02020603050405020304" pitchFamily="18" charset="0"/>
              <a:cs typeface="Times New Roman" panose="02020603050405020304" pitchFamily="18" charset="0"/>
            </a:endParaRPr>
          </a:p>
          <a:p>
            <a:pPr marL="12700">
              <a:spcBef>
                <a:spcPts val="1430"/>
              </a:spcBef>
            </a:pPr>
            <a:r>
              <a:rPr sz="2000" b="1" dirty="0">
                <a:latin typeface="Times New Roman" panose="02020603050405020304" pitchFamily="18" charset="0"/>
                <a:cs typeface="Times New Roman" panose="02020603050405020304" pitchFamily="18" charset="0"/>
              </a:rPr>
              <a:t>Sampling</a:t>
            </a:r>
            <a:r>
              <a:rPr sz="2000" dirty="0">
                <a:latin typeface="Times New Roman" panose="02020603050405020304" pitchFamily="18" charset="0"/>
                <a:cs typeface="Times New Roman" panose="02020603050405020304" pitchFamily="18" charset="0"/>
              </a:rPr>
              <a:t>:</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digitizing</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coordinate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values</a:t>
            </a:r>
            <a:endParaRPr sz="2000" dirty="0">
              <a:latin typeface="Times New Roman" panose="02020603050405020304" pitchFamily="18" charset="0"/>
              <a:cs typeface="Times New Roman" panose="02020603050405020304" pitchFamily="18" charset="0"/>
            </a:endParaRPr>
          </a:p>
          <a:p>
            <a:pPr marL="12700">
              <a:lnSpc>
                <a:spcPts val="2190"/>
              </a:lnSpc>
              <a:spcBef>
                <a:spcPts val="1445"/>
              </a:spcBef>
            </a:pPr>
            <a:r>
              <a:rPr sz="2000" b="1" dirty="0">
                <a:latin typeface="Times New Roman" panose="02020603050405020304" pitchFamily="18" charset="0"/>
                <a:cs typeface="Times New Roman" panose="02020603050405020304" pitchFamily="18" charset="0"/>
              </a:rPr>
              <a:t>Quantization</a:t>
            </a:r>
            <a:r>
              <a:rPr sz="2000" dirty="0">
                <a:latin typeface="Times New Roman" panose="02020603050405020304" pitchFamily="18" charset="0"/>
                <a:cs typeface="Times New Roman" panose="02020603050405020304" pitchFamily="18" charset="0"/>
              </a:rPr>
              <a:t>:</a:t>
            </a:r>
            <a:r>
              <a:rPr sz="2000" spc="-5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digitizing</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amplitude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values</a:t>
            </a:r>
            <a:endParaRPr sz="2000" dirty="0">
              <a:latin typeface="Times New Roman" panose="02020603050405020304" pitchFamily="18" charset="0"/>
              <a:cs typeface="Times New Roman" panose="02020603050405020304" pitchFamily="18" charset="0"/>
            </a:endParaRPr>
          </a:p>
          <a:p>
            <a:pPr marL="12700" marR="5080">
              <a:lnSpc>
                <a:spcPct val="80000"/>
              </a:lnSpc>
              <a:spcBef>
                <a:spcPts val="220"/>
              </a:spcBef>
            </a:pPr>
            <a:r>
              <a:rPr sz="2000" spc="-5" dirty="0">
                <a:latin typeface="Times New Roman" panose="02020603050405020304" pitchFamily="18" charset="0"/>
                <a:cs typeface="Times New Roman" panose="02020603050405020304" pitchFamily="18" charset="0"/>
              </a:rPr>
              <a:t>Thus,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when </a:t>
            </a:r>
            <a:r>
              <a:rPr sz="2000" dirty="0">
                <a:latin typeface="Times New Roman" panose="02020603050405020304" pitchFamily="18" charset="0"/>
                <a:cs typeface="Times New Roman" panose="02020603050405020304" pitchFamily="18" charset="0"/>
              </a:rPr>
              <a:t>x,</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 are all finite, </a:t>
            </a:r>
            <a:r>
              <a:rPr sz="2000" spc="-5" dirty="0">
                <a:latin typeface="Times New Roman" panose="02020603050405020304" pitchFamily="18" charset="0"/>
                <a:cs typeface="Times New Roman" panose="02020603050405020304" pitchFamily="18" charset="0"/>
              </a:rPr>
              <a:t>discrete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quantities,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call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image </a:t>
            </a:r>
            <a:r>
              <a:rPr sz="2000" spc="-6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digital</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image.</a:t>
            </a:r>
          </a:p>
        </p:txBody>
      </p:sp>
      <p:pic>
        <p:nvPicPr>
          <p:cNvPr id="4" name="object 4"/>
          <p:cNvPicPr/>
          <p:nvPr/>
        </p:nvPicPr>
        <p:blipFill>
          <a:blip r:embed="rId2" cstate="print"/>
          <a:stretch>
            <a:fillRect/>
          </a:stretch>
        </p:blipFill>
        <p:spPr>
          <a:xfrm>
            <a:off x="6858001" y="1981200"/>
            <a:ext cx="3427545" cy="2667000"/>
          </a:xfrm>
          <a:prstGeom prst="rect">
            <a:avLst/>
          </a:prstGeom>
        </p:spPr>
      </p:pic>
      <p:sp>
        <p:nvSpPr>
          <p:cNvPr id="6" name="object 6"/>
          <p:cNvSpPr txBox="1"/>
          <p:nvPr/>
        </p:nvSpPr>
        <p:spPr>
          <a:xfrm>
            <a:off x="10011157" y="6291573"/>
            <a:ext cx="146685" cy="153888"/>
          </a:xfrm>
          <a:prstGeom prst="rect">
            <a:avLst/>
          </a:prstGeom>
        </p:spPr>
        <p:txBody>
          <a:bodyPr vert="horz" wrap="square" lIns="0" tIns="0" rIns="0" bIns="0" rtlCol="0">
            <a:spAutoFit/>
          </a:bodyPr>
          <a:lstStyle/>
          <a:p>
            <a:pPr marL="38100"/>
            <a:fld id="{81D60167-4931-47E6-BA6A-407CBD079E47}" type="slidenum">
              <a:rPr sz="1000" spc="-5" dirty="0">
                <a:latin typeface="Microsoft Sans Serif"/>
                <a:cs typeface="Microsoft Sans Serif"/>
              </a:rPr>
              <a:pPr marL="38100"/>
              <a:t>50</a:t>
            </a:fld>
            <a:endParaRPr sz="1000">
              <a:latin typeface="Microsoft Sans Serif"/>
              <a:cs typeface="Microsoft Sans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384" y="502741"/>
            <a:ext cx="7625715" cy="399981"/>
          </a:xfrm>
          <a:prstGeom prst="rect">
            <a:avLst/>
          </a:prstGeom>
        </p:spPr>
        <p:txBody>
          <a:bodyPr vert="horz" wrap="square" lIns="0" tIns="12065" rIns="0" bIns="0" rtlCol="0">
            <a:spAutoFit/>
          </a:bodyPr>
          <a:lstStyle/>
          <a:p>
            <a:pPr marL="12700">
              <a:spcBef>
                <a:spcPts val="95"/>
              </a:spcBef>
            </a:pPr>
            <a:r>
              <a:rPr sz="2800" spc="-25" dirty="0">
                <a:latin typeface="Times New Roman"/>
                <a:cs typeface="Times New Roman"/>
              </a:rPr>
              <a:t>How</a:t>
            </a:r>
            <a:r>
              <a:rPr sz="2800" spc="-5" dirty="0">
                <a:latin typeface="Times New Roman"/>
                <a:cs typeface="Times New Roman"/>
              </a:rPr>
              <a:t> </a:t>
            </a:r>
            <a:r>
              <a:rPr sz="2800" spc="-35" dirty="0">
                <a:latin typeface="Times New Roman"/>
                <a:cs typeface="Times New Roman"/>
              </a:rPr>
              <a:t>does</a:t>
            </a:r>
            <a:r>
              <a:rPr sz="2800" dirty="0">
                <a:latin typeface="Times New Roman"/>
                <a:cs typeface="Times New Roman"/>
              </a:rPr>
              <a:t> </a:t>
            </a:r>
            <a:r>
              <a:rPr sz="2800" spc="-5" dirty="0">
                <a:latin typeface="Times New Roman"/>
                <a:cs typeface="Times New Roman"/>
              </a:rPr>
              <a:t>the </a:t>
            </a:r>
            <a:r>
              <a:rPr sz="2800" spc="-20" dirty="0">
                <a:latin typeface="Times New Roman"/>
                <a:cs typeface="Times New Roman"/>
              </a:rPr>
              <a:t>computer</a:t>
            </a:r>
            <a:r>
              <a:rPr sz="2800" spc="5" dirty="0">
                <a:latin typeface="Times New Roman"/>
                <a:cs typeface="Times New Roman"/>
              </a:rPr>
              <a:t> </a:t>
            </a:r>
            <a:r>
              <a:rPr sz="2800" spc="-85" dirty="0">
                <a:latin typeface="Times New Roman"/>
                <a:cs typeface="Times New Roman"/>
              </a:rPr>
              <a:t>digitize</a:t>
            </a:r>
            <a:r>
              <a:rPr sz="2800" dirty="0">
                <a:latin typeface="Times New Roman"/>
                <a:cs typeface="Times New Roman"/>
              </a:rPr>
              <a:t> </a:t>
            </a:r>
            <a:r>
              <a:rPr sz="2800" spc="-5" dirty="0">
                <a:latin typeface="Times New Roman"/>
                <a:cs typeface="Times New Roman"/>
              </a:rPr>
              <a:t>the </a:t>
            </a:r>
            <a:r>
              <a:rPr sz="2800" spc="-25" dirty="0">
                <a:latin typeface="Times New Roman"/>
                <a:cs typeface="Times New Roman"/>
              </a:rPr>
              <a:t>continuous</a:t>
            </a:r>
            <a:r>
              <a:rPr sz="2800" spc="10" dirty="0">
                <a:latin typeface="Times New Roman"/>
                <a:cs typeface="Times New Roman"/>
              </a:rPr>
              <a:t> </a:t>
            </a:r>
            <a:r>
              <a:rPr sz="2800" spc="-165" dirty="0">
                <a:latin typeface="Times New Roman"/>
                <a:cs typeface="Times New Roman"/>
              </a:rPr>
              <a:t>image?</a:t>
            </a:r>
            <a:endParaRPr sz="2800" dirty="0">
              <a:latin typeface="Times New Roman"/>
              <a:cs typeface="Times New Roman"/>
            </a:endParaRPr>
          </a:p>
        </p:txBody>
      </p:sp>
      <p:sp>
        <p:nvSpPr>
          <p:cNvPr id="7" name="Slide Number Placeholder 6">
            <a:extLst>
              <a:ext uri="{FF2B5EF4-FFF2-40B4-BE49-F238E27FC236}">
                <a16:creationId xmlns:a16="http://schemas.microsoft.com/office/drawing/2014/main" id="{62A9AB36-B7A5-93D8-8241-A2405EBF12E5}"/>
              </a:ext>
            </a:extLst>
          </p:cNvPr>
          <p:cNvSpPr>
            <a:spLocks noGrp="1"/>
          </p:cNvSpPr>
          <p:nvPr>
            <p:ph type="sldNum" sz="quarter" idx="12"/>
          </p:nvPr>
        </p:nvSpPr>
        <p:spPr/>
        <p:txBody>
          <a:bodyPr/>
          <a:lstStyle/>
          <a:p>
            <a:pPr marL="38100"/>
            <a:fld id="{81D60167-4931-47E6-BA6A-407CBD079E47}" type="slidenum">
              <a:rPr lang="en-IN" smtClean="0"/>
              <a:pPr marL="38100"/>
              <a:t>51</a:t>
            </a:fld>
            <a:endParaRPr lang="en-IN" dirty="0"/>
          </a:p>
        </p:txBody>
      </p:sp>
      <p:sp>
        <p:nvSpPr>
          <p:cNvPr id="3" name="object 3"/>
          <p:cNvSpPr txBox="1"/>
          <p:nvPr/>
        </p:nvSpPr>
        <p:spPr>
          <a:xfrm>
            <a:off x="1271464" y="1502410"/>
            <a:ext cx="9865096" cy="1170305"/>
          </a:xfrm>
          <a:prstGeom prst="rect">
            <a:avLst/>
          </a:prstGeom>
        </p:spPr>
        <p:txBody>
          <a:bodyPr vert="horz" wrap="square" lIns="0" tIns="12700" rIns="0" bIns="0" rtlCol="0">
            <a:spAutoFit/>
          </a:bodyPr>
          <a:lstStyle/>
          <a:p>
            <a:pPr marL="12700">
              <a:spcBef>
                <a:spcPts val="100"/>
              </a:spcBef>
            </a:pPr>
            <a:r>
              <a:rPr sz="2400" i="1" spc="15" dirty="0">
                <a:latin typeface="Times New Roman"/>
                <a:cs typeface="Times New Roman"/>
              </a:rPr>
              <a:t>Ex:</a:t>
            </a:r>
            <a:endParaRPr sz="2400" dirty="0">
              <a:latin typeface="Times New Roman"/>
              <a:cs typeface="Times New Roman"/>
            </a:endParaRPr>
          </a:p>
          <a:p>
            <a:pPr marL="12700"/>
            <a:r>
              <a:rPr sz="2400" spc="-50" dirty="0">
                <a:latin typeface="Times New Roman"/>
                <a:cs typeface="Times New Roman"/>
              </a:rPr>
              <a:t>scan</a:t>
            </a:r>
            <a:r>
              <a:rPr sz="2400" spc="5" dirty="0">
                <a:latin typeface="Times New Roman"/>
                <a:cs typeface="Times New Roman"/>
              </a:rPr>
              <a:t> </a:t>
            </a:r>
            <a:r>
              <a:rPr sz="2400" spc="-90" dirty="0">
                <a:latin typeface="Times New Roman"/>
                <a:cs typeface="Times New Roman"/>
              </a:rPr>
              <a:t>a</a:t>
            </a:r>
            <a:r>
              <a:rPr sz="2400" dirty="0">
                <a:latin typeface="Times New Roman"/>
                <a:cs typeface="Times New Roman"/>
              </a:rPr>
              <a:t> </a:t>
            </a:r>
            <a:r>
              <a:rPr sz="2400" spc="-70" dirty="0">
                <a:latin typeface="Times New Roman"/>
                <a:cs typeface="Times New Roman"/>
              </a:rPr>
              <a:t>line</a:t>
            </a:r>
            <a:r>
              <a:rPr sz="2400" spc="5" dirty="0">
                <a:latin typeface="Times New Roman"/>
                <a:cs typeface="Times New Roman"/>
              </a:rPr>
              <a:t> </a:t>
            </a:r>
            <a:r>
              <a:rPr sz="2400" spc="-40" dirty="0">
                <a:latin typeface="Times New Roman"/>
                <a:cs typeface="Times New Roman"/>
              </a:rPr>
              <a:t>such</a:t>
            </a:r>
            <a:r>
              <a:rPr sz="2400" spc="10" dirty="0">
                <a:latin typeface="Times New Roman"/>
                <a:cs typeface="Times New Roman"/>
              </a:rPr>
              <a:t> </a:t>
            </a:r>
            <a:r>
              <a:rPr sz="2400" spc="-80" dirty="0">
                <a:latin typeface="Times New Roman"/>
                <a:cs typeface="Times New Roman"/>
              </a:rPr>
              <a:t>as</a:t>
            </a:r>
            <a:r>
              <a:rPr sz="2400" spc="5" dirty="0">
                <a:latin typeface="Times New Roman"/>
                <a:cs typeface="Times New Roman"/>
              </a:rPr>
              <a:t> </a:t>
            </a:r>
            <a:r>
              <a:rPr sz="2400" spc="-120" dirty="0">
                <a:latin typeface="Times New Roman"/>
                <a:cs typeface="Times New Roman"/>
              </a:rPr>
              <a:t>AB</a:t>
            </a:r>
            <a:r>
              <a:rPr sz="2400" spc="5" dirty="0">
                <a:latin typeface="Times New Roman"/>
                <a:cs typeface="Times New Roman"/>
              </a:rPr>
              <a:t> </a:t>
            </a:r>
            <a:r>
              <a:rPr sz="2400" spc="-5" dirty="0">
                <a:latin typeface="Times New Roman"/>
                <a:cs typeface="Times New Roman"/>
              </a:rPr>
              <a:t>from</a:t>
            </a:r>
            <a:r>
              <a:rPr sz="2400" spc="5" dirty="0">
                <a:latin typeface="Times New Roman"/>
                <a:cs typeface="Times New Roman"/>
              </a:rPr>
              <a:t> </a:t>
            </a:r>
            <a:r>
              <a:rPr sz="2400" spc="-5" dirty="0">
                <a:latin typeface="Times New Roman"/>
                <a:cs typeface="Times New Roman"/>
              </a:rPr>
              <a:t>the</a:t>
            </a:r>
            <a:r>
              <a:rPr sz="2400" spc="5" dirty="0">
                <a:latin typeface="Times New Roman"/>
                <a:cs typeface="Times New Roman"/>
              </a:rPr>
              <a:t> </a:t>
            </a:r>
            <a:r>
              <a:rPr sz="2400" spc="-25" dirty="0">
                <a:latin typeface="Times New Roman"/>
                <a:cs typeface="Times New Roman"/>
              </a:rPr>
              <a:t>continuous</a:t>
            </a:r>
            <a:r>
              <a:rPr sz="2400" spc="20" dirty="0">
                <a:latin typeface="Times New Roman"/>
                <a:cs typeface="Times New Roman"/>
              </a:rPr>
              <a:t> </a:t>
            </a:r>
            <a:r>
              <a:rPr sz="2400" spc="-85" dirty="0">
                <a:latin typeface="Times New Roman"/>
                <a:cs typeface="Times New Roman"/>
              </a:rPr>
              <a:t>image,</a:t>
            </a:r>
            <a:r>
              <a:rPr sz="2400" spc="15" dirty="0">
                <a:latin typeface="Times New Roman"/>
                <a:cs typeface="Times New Roman"/>
              </a:rPr>
              <a:t> </a:t>
            </a:r>
            <a:r>
              <a:rPr sz="2400" spc="-25" dirty="0">
                <a:latin typeface="Times New Roman"/>
                <a:cs typeface="Times New Roman"/>
              </a:rPr>
              <a:t>and</a:t>
            </a:r>
            <a:r>
              <a:rPr sz="2400" spc="5" dirty="0">
                <a:latin typeface="Times New Roman"/>
                <a:cs typeface="Times New Roman"/>
              </a:rPr>
              <a:t> </a:t>
            </a:r>
            <a:r>
              <a:rPr sz="2400" spc="-25" dirty="0">
                <a:latin typeface="Times New Roman"/>
                <a:cs typeface="Times New Roman"/>
              </a:rPr>
              <a:t>represent</a:t>
            </a:r>
            <a:endParaRPr sz="2400" dirty="0">
              <a:latin typeface="Times New Roman"/>
              <a:cs typeface="Times New Roman"/>
            </a:endParaRPr>
          </a:p>
          <a:p>
            <a:pPr marL="12700">
              <a:spcBef>
                <a:spcPts val="375"/>
              </a:spcBef>
            </a:pPr>
            <a:r>
              <a:rPr sz="2400" spc="-5" dirty="0">
                <a:latin typeface="Times New Roman"/>
                <a:cs typeface="Times New Roman"/>
              </a:rPr>
              <a:t>the</a:t>
            </a:r>
            <a:r>
              <a:rPr sz="2400" spc="-25" dirty="0">
                <a:latin typeface="Times New Roman"/>
                <a:cs typeface="Times New Roman"/>
              </a:rPr>
              <a:t> </a:t>
            </a:r>
            <a:r>
              <a:rPr sz="2400" spc="-100" dirty="0">
                <a:latin typeface="Times New Roman"/>
                <a:cs typeface="Times New Roman"/>
              </a:rPr>
              <a:t>gray</a:t>
            </a:r>
            <a:r>
              <a:rPr sz="2400" spc="-20" dirty="0">
                <a:latin typeface="Times New Roman"/>
                <a:cs typeface="Times New Roman"/>
              </a:rPr>
              <a:t> </a:t>
            </a:r>
            <a:r>
              <a:rPr sz="2400" spc="-55" dirty="0">
                <a:latin typeface="Times New Roman"/>
                <a:cs typeface="Times New Roman"/>
              </a:rPr>
              <a:t>intensities.</a:t>
            </a:r>
            <a:endParaRPr sz="2400" dirty="0">
              <a:latin typeface="Times New Roman"/>
              <a:cs typeface="Times New Roman"/>
            </a:endParaRPr>
          </a:p>
        </p:txBody>
      </p:sp>
      <p:pic>
        <p:nvPicPr>
          <p:cNvPr id="4" name="object 4"/>
          <p:cNvPicPr/>
          <p:nvPr/>
        </p:nvPicPr>
        <p:blipFill>
          <a:blip r:embed="rId2" cstate="print"/>
          <a:stretch>
            <a:fillRect/>
          </a:stretch>
        </p:blipFill>
        <p:spPr>
          <a:xfrm>
            <a:off x="2533651" y="2895663"/>
            <a:ext cx="7307865" cy="3697224"/>
          </a:xfrm>
          <a:prstGeom prst="rect">
            <a:avLst/>
          </a:prstGeom>
        </p:spPr>
      </p:pic>
      <p:sp>
        <p:nvSpPr>
          <p:cNvPr id="6" name="object 6"/>
          <p:cNvSpPr txBox="1"/>
          <p:nvPr/>
        </p:nvSpPr>
        <p:spPr>
          <a:xfrm>
            <a:off x="10011157" y="6291573"/>
            <a:ext cx="146685" cy="153888"/>
          </a:xfrm>
          <a:prstGeom prst="rect">
            <a:avLst/>
          </a:prstGeom>
        </p:spPr>
        <p:txBody>
          <a:bodyPr vert="horz" wrap="square" lIns="0" tIns="0" rIns="0" bIns="0" rtlCol="0">
            <a:spAutoFit/>
          </a:bodyPr>
          <a:lstStyle/>
          <a:p>
            <a:pPr marL="38100"/>
            <a:fld id="{81D60167-4931-47E6-BA6A-407CBD079E47}" type="slidenum">
              <a:rPr sz="1000" spc="-5" dirty="0">
                <a:latin typeface="Microsoft Sans Serif"/>
                <a:cs typeface="Microsoft Sans Serif"/>
              </a:rPr>
              <a:pPr marL="38100"/>
              <a:t>51</a:t>
            </a:fld>
            <a:endParaRPr sz="1000">
              <a:latin typeface="Microsoft Sans Serif"/>
              <a:cs typeface="Microsoft Sans Serif"/>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9377" y="144480"/>
            <a:ext cx="8970060" cy="399981"/>
          </a:xfrm>
          <a:prstGeom prst="rect">
            <a:avLst/>
          </a:prstGeom>
        </p:spPr>
        <p:txBody>
          <a:bodyPr vert="horz" wrap="square" lIns="0" tIns="12065" rIns="0" bIns="0" rtlCol="0">
            <a:spAutoFit/>
          </a:bodyPr>
          <a:lstStyle/>
          <a:p>
            <a:pPr marL="12700" marR="5080">
              <a:spcBef>
                <a:spcPts val="95"/>
              </a:spcBef>
            </a:pPr>
            <a:r>
              <a:rPr sz="2800" b="1" spc="-10" dirty="0"/>
              <a:t>How</a:t>
            </a:r>
            <a:r>
              <a:rPr sz="2800" b="1" spc="20" dirty="0"/>
              <a:t> </a:t>
            </a:r>
            <a:r>
              <a:rPr sz="2800" b="1" spc="-5" dirty="0"/>
              <a:t>does</a:t>
            </a:r>
            <a:r>
              <a:rPr sz="2800" b="1" spc="20" dirty="0"/>
              <a:t> </a:t>
            </a:r>
            <a:r>
              <a:rPr sz="2800" b="1" spc="-5" dirty="0"/>
              <a:t>the</a:t>
            </a:r>
            <a:r>
              <a:rPr sz="2800" b="1" spc="10" dirty="0"/>
              <a:t> </a:t>
            </a:r>
            <a:r>
              <a:rPr sz="2800" b="1" spc="-5" dirty="0"/>
              <a:t>computer</a:t>
            </a:r>
            <a:r>
              <a:rPr sz="2800" b="1" spc="25" dirty="0"/>
              <a:t> </a:t>
            </a:r>
            <a:r>
              <a:rPr sz="2800" b="1" spc="-5" dirty="0"/>
              <a:t>digitize</a:t>
            </a:r>
            <a:r>
              <a:rPr sz="2800" b="1" spc="40" dirty="0"/>
              <a:t> </a:t>
            </a:r>
            <a:r>
              <a:rPr sz="2800" b="1" spc="-5" dirty="0"/>
              <a:t>the </a:t>
            </a:r>
            <a:r>
              <a:rPr sz="2800" b="1" spc="-940" dirty="0"/>
              <a:t> </a:t>
            </a:r>
            <a:r>
              <a:rPr sz="2800" b="1" spc="-5" dirty="0"/>
              <a:t>continuous</a:t>
            </a:r>
            <a:r>
              <a:rPr sz="2800" b="1" spc="60" dirty="0"/>
              <a:t> </a:t>
            </a:r>
            <a:r>
              <a:rPr sz="2800" b="1" dirty="0"/>
              <a:t>image?</a:t>
            </a:r>
          </a:p>
        </p:txBody>
      </p:sp>
      <p:sp>
        <p:nvSpPr>
          <p:cNvPr id="14" name="Slide Number Placeholder 13">
            <a:extLst>
              <a:ext uri="{FF2B5EF4-FFF2-40B4-BE49-F238E27FC236}">
                <a16:creationId xmlns:a16="http://schemas.microsoft.com/office/drawing/2014/main" id="{6AEE79A1-C3C5-A584-5DFF-9BF74270169D}"/>
              </a:ext>
            </a:extLst>
          </p:cNvPr>
          <p:cNvSpPr>
            <a:spLocks noGrp="1"/>
          </p:cNvSpPr>
          <p:nvPr>
            <p:ph type="sldNum" sz="quarter" idx="12"/>
          </p:nvPr>
        </p:nvSpPr>
        <p:spPr/>
        <p:txBody>
          <a:bodyPr/>
          <a:lstStyle/>
          <a:p>
            <a:pPr marL="38100"/>
            <a:fld id="{81D60167-4931-47E6-BA6A-407CBD079E47}" type="slidenum">
              <a:rPr lang="en-IN" smtClean="0"/>
              <a:pPr marL="38100"/>
              <a:t>52</a:t>
            </a:fld>
            <a:endParaRPr lang="en-IN" dirty="0"/>
          </a:p>
        </p:txBody>
      </p:sp>
      <p:sp>
        <p:nvSpPr>
          <p:cNvPr id="3" name="object 3"/>
          <p:cNvSpPr txBox="1"/>
          <p:nvPr/>
        </p:nvSpPr>
        <p:spPr>
          <a:xfrm>
            <a:off x="2288541" y="1377442"/>
            <a:ext cx="4895215" cy="878840"/>
          </a:xfrm>
          <a:prstGeom prst="rect">
            <a:avLst/>
          </a:prstGeom>
        </p:spPr>
        <p:txBody>
          <a:bodyPr vert="horz" wrap="square" lIns="0" tIns="12065" rIns="0" bIns="0" rtlCol="0">
            <a:spAutoFit/>
          </a:bodyPr>
          <a:lstStyle/>
          <a:p>
            <a:pPr marL="12700">
              <a:spcBef>
                <a:spcPts val="95"/>
              </a:spcBef>
            </a:pPr>
            <a:r>
              <a:rPr sz="2800" b="1" spc="-35" dirty="0">
                <a:latin typeface="Times New Roman"/>
                <a:cs typeface="Times New Roman"/>
              </a:rPr>
              <a:t>Sampling</a:t>
            </a:r>
            <a:r>
              <a:rPr sz="2800" spc="-35" dirty="0">
                <a:latin typeface="Times New Roman"/>
                <a:cs typeface="Times New Roman"/>
              </a:rPr>
              <a:t>:</a:t>
            </a:r>
            <a:r>
              <a:rPr sz="2800" spc="-20" dirty="0">
                <a:latin typeface="Times New Roman"/>
                <a:cs typeface="Times New Roman"/>
              </a:rPr>
              <a:t> </a:t>
            </a:r>
            <a:r>
              <a:rPr sz="2800" spc="-85" dirty="0">
                <a:latin typeface="Times New Roman"/>
                <a:cs typeface="Times New Roman"/>
              </a:rPr>
              <a:t>digitizing</a:t>
            </a:r>
            <a:r>
              <a:rPr sz="2800" spc="-5" dirty="0">
                <a:latin typeface="Times New Roman"/>
                <a:cs typeface="Times New Roman"/>
              </a:rPr>
              <a:t> </a:t>
            </a:r>
            <a:r>
              <a:rPr sz="2800" spc="-35" dirty="0">
                <a:latin typeface="Times New Roman"/>
                <a:cs typeface="Times New Roman"/>
              </a:rPr>
              <a:t>coordinates</a:t>
            </a:r>
            <a:endParaRPr sz="2800">
              <a:latin typeface="Times New Roman"/>
              <a:cs typeface="Times New Roman"/>
            </a:endParaRPr>
          </a:p>
          <a:p>
            <a:pPr marL="12700"/>
            <a:r>
              <a:rPr sz="2800" b="1" spc="-25" dirty="0">
                <a:latin typeface="Times New Roman"/>
                <a:cs typeface="Times New Roman"/>
              </a:rPr>
              <a:t>Quantization</a:t>
            </a:r>
            <a:r>
              <a:rPr sz="2800" spc="-25" dirty="0">
                <a:latin typeface="Times New Roman"/>
                <a:cs typeface="Times New Roman"/>
              </a:rPr>
              <a:t>:</a:t>
            </a:r>
            <a:r>
              <a:rPr sz="2800" spc="-5" dirty="0">
                <a:latin typeface="Times New Roman"/>
                <a:cs typeface="Times New Roman"/>
              </a:rPr>
              <a:t> </a:t>
            </a:r>
            <a:r>
              <a:rPr sz="2800" spc="-85" dirty="0">
                <a:latin typeface="Times New Roman"/>
                <a:cs typeface="Times New Roman"/>
              </a:rPr>
              <a:t>digitizing</a:t>
            </a:r>
            <a:r>
              <a:rPr sz="2800" spc="-5" dirty="0">
                <a:latin typeface="Times New Roman"/>
                <a:cs typeface="Times New Roman"/>
              </a:rPr>
              <a:t> </a:t>
            </a:r>
            <a:r>
              <a:rPr sz="2800" spc="-55" dirty="0">
                <a:latin typeface="Times New Roman"/>
                <a:cs typeface="Times New Roman"/>
              </a:rPr>
              <a:t>intensities</a:t>
            </a:r>
            <a:endParaRPr sz="2800">
              <a:latin typeface="Times New Roman"/>
              <a:cs typeface="Times New Roman"/>
            </a:endParaRPr>
          </a:p>
        </p:txBody>
      </p:sp>
      <p:grpSp>
        <p:nvGrpSpPr>
          <p:cNvPr id="4" name="object 4"/>
          <p:cNvGrpSpPr/>
          <p:nvPr/>
        </p:nvGrpSpPr>
        <p:grpSpPr>
          <a:xfrm>
            <a:off x="2362201" y="2435225"/>
            <a:ext cx="5969635" cy="3235960"/>
            <a:chOff x="838200" y="2435225"/>
            <a:chExt cx="5969635" cy="3235960"/>
          </a:xfrm>
        </p:grpSpPr>
        <p:pic>
          <p:nvPicPr>
            <p:cNvPr id="5" name="object 5"/>
            <p:cNvPicPr/>
            <p:nvPr/>
          </p:nvPicPr>
          <p:blipFill>
            <a:blip r:embed="rId2" cstate="print"/>
            <a:stretch>
              <a:fillRect/>
            </a:stretch>
          </p:blipFill>
          <p:spPr>
            <a:xfrm>
              <a:off x="838200" y="2819400"/>
              <a:ext cx="5969516" cy="2851291"/>
            </a:xfrm>
            <a:prstGeom prst="rect">
              <a:avLst/>
            </a:prstGeom>
          </p:spPr>
        </p:pic>
        <p:sp>
          <p:nvSpPr>
            <p:cNvPr id="6" name="object 6"/>
            <p:cNvSpPr/>
            <p:nvPr/>
          </p:nvSpPr>
          <p:spPr>
            <a:xfrm>
              <a:off x="4722367" y="2435225"/>
              <a:ext cx="1678939" cy="769620"/>
            </a:xfrm>
            <a:custGeom>
              <a:avLst/>
              <a:gdLst/>
              <a:ahLst/>
              <a:cxnLst/>
              <a:rect l="l" t="t" r="r" b="b"/>
              <a:pathLst>
                <a:path w="1678939" h="769619">
                  <a:moveTo>
                    <a:pt x="1607133" y="30364"/>
                  </a:moveTo>
                  <a:lnTo>
                    <a:pt x="0" y="760857"/>
                  </a:lnTo>
                  <a:lnTo>
                    <a:pt x="4064" y="769492"/>
                  </a:lnTo>
                  <a:lnTo>
                    <a:pt x="1611059" y="39006"/>
                  </a:lnTo>
                  <a:lnTo>
                    <a:pt x="1607133" y="30364"/>
                  </a:lnTo>
                  <a:close/>
                </a:path>
                <a:path w="1678939" h="769619">
                  <a:moveTo>
                    <a:pt x="1660635" y="25146"/>
                  </a:moveTo>
                  <a:lnTo>
                    <a:pt x="1618615" y="25146"/>
                  </a:lnTo>
                  <a:lnTo>
                    <a:pt x="1622552" y="33782"/>
                  </a:lnTo>
                  <a:lnTo>
                    <a:pt x="1611059" y="39006"/>
                  </a:lnTo>
                  <a:lnTo>
                    <a:pt x="1624838" y="69341"/>
                  </a:lnTo>
                  <a:lnTo>
                    <a:pt x="1660635" y="25146"/>
                  </a:lnTo>
                  <a:close/>
                </a:path>
                <a:path w="1678939" h="769619">
                  <a:moveTo>
                    <a:pt x="1618615" y="25146"/>
                  </a:moveTo>
                  <a:lnTo>
                    <a:pt x="1607133" y="30364"/>
                  </a:lnTo>
                  <a:lnTo>
                    <a:pt x="1611059" y="39006"/>
                  </a:lnTo>
                  <a:lnTo>
                    <a:pt x="1622552" y="33782"/>
                  </a:lnTo>
                  <a:lnTo>
                    <a:pt x="1618615" y="25146"/>
                  </a:lnTo>
                  <a:close/>
                </a:path>
                <a:path w="1678939" h="769619">
                  <a:moveTo>
                    <a:pt x="1593342" y="0"/>
                  </a:moveTo>
                  <a:lnTo>
                    <a:pt x="1607133" y="30364"/>
                  </a:lnTo>
                  <a:lnTo>
                    <a:pt x="1618615" y="25146"/>
                  </a:lnTo>
                  <a:lnTo>
                    <a:pt x="1660635" y="25146"/>
                  </a:lnTo>
                  <a:lnTo>
                    <a:pt x="1678432" y="3175"/>
                  </a:lnTo>
                  <a:lnTo>
                    <a:pt x="1593342" y="0"/>
                  </a:lnTo>
                  <a:close/>
                </a:path>
              </a:pathLst>
            </a:custGeom>
            <a:solidFill>
              <a:srgbClr val="000000"/>
            </a:solidFill>
          </p:spPr>
          <p:txBody>
            <a:bodyPr wrap="square" lIns="0" tIns="0" rIns="0" bIns="0" rtlCol="0"/>
            <a:lstStyle/>
            <a:p>
              <a:endParaRPr/>
            </a:p>
          </p:txBody>
        </p:sp>
      </p:grpSp>
      <p:sp>
        <p:nvSpPr>
          <p:cNvPr id="7" name="object 7"/>
          <p:cNvSpPr txBox="1"/>
          <p:nvPr/>
        </p:nvSpPr>
        <p:spPr>
          <a:xfrm>
            <a:off x="2366569" y="5976315"/>
            <a:ext cx="5164455" cy="228268"/>
          </a:xfrm>
          <a:prstGeom prst="rect">
            <a:avLst/>
          </a:prstGeom>
        </p:spPr>
        <p:txBody>
          <a:bodyPr vert="horz" wrap="square" lIns="0" tIns="12700" rIns="0" bIns="0" rtlCol="0">
            <a:spAutoFit/>
          </a:bodyPr>
          <a:lstStyle/>
          <a:p>
            <a:pPr marL="12700">
              <a:spcBef>
                <a:spcPts val="100"/>
              </a:spcBef>
            </a:pPr>
            <a:r>
              <a:rPr sz="1400" b="1" dirty="0">
                <a:latin typeface="Verdana"/>
                <a:cs typeface="Verdana"/>
              </a:rPr>
              <a:t>sample</a:t>
            </a:r>
            <a:r>
              <a:rPr sz="1400" b="1" spc="-25" dirty="0">
                <a:latin typeface="Verdana"/>
                <a:cs typeface="Verdana"/>
              </a:rPr>
              <a:t> </a:t>
            </a:r>
            <a:r>
              <a:rPr sz="1400" dirty="0">
                <a:latin typeface="Verdana"/>
                <a:cs typeface="Verdana"/>
              </a:rPr>
              <a:t>is</a:t>
            </a:r>
            <a:r>
              <a:rPr sz="1400" spc="-15" dirty="0">
                <a:latin typeface="Verdana"/>
                <a:cs typeface="Verdana"/>
              </a:rPr>
              <a:t> </a:t>
            </a:r>
            <a:r>
              <a:rPr sz="1400" dirty="0">
                <a:latin typeface="Verdana"/>
                <a:cs typeface="Verdana"/>
              </a:rPr>
              <a:t>a</a:t>
            </a:r>
            <a:r>
              <a:rPr sz="1400" spc="-20" dirty="0">
                <a:latin typeface="Verdana"/>
                <a:cs typeface="Verdana"/>
              </a:rPr>
              <a:t> </a:t>
            </a:r>
            <a:r>
              <a:rPr sz="1400" dirty="0">
                <a:latin typeface="Verdana"/>
                <a:cs typeface="Verdana"/>
              </a:rPr>
              <a:t>small</a:t>
            </a:r>
            <a:r>
              <a:rPr sz="1400" spc="-30" dirty="0">
                <a:latin typeface="Verdana"/>
                <a:cs typeface="Verdana"/>
              </a:rPr>
              <a:t> </a:t>
            </a:r>
            <a:r>
              <a:rPr sz="1400" dirty="0">
                <a:latin typeface="Verdana"/>
                <a:cs typeface="Verdana"/>
              </a:rPr>
              <a:t>white</a:t>
            </a:r>
            <a:r>
              <a:rPr sz="1400" spc="-25" dirty="0">
                <a:latin typeface="Verdana"/>
                <a:cs typeface="Verdana"/>
              </a:rPr>
              <a:t> </a:t>
            </a:r>
            <a:r>
              <a:rPr sz="1400" dirty="0">
                <a:latin typeface="Verdana"/>
                <a:cs typeface="Verdana"/>
              </a:rPr>
              <a:t>square,</a:t>
            </a:r>
            <a:r>
              <a:rPr sz="1400" spc="-10" dirty="0">
                <a:latin typeface="Verdana"/>
                <a:cs typeface="Verdana"/>
              </a:rPr>
              <a:t> </a:t>
            </a:r>
            <a:r>
              <a:rPr sz="1400" dirty="0">
                <a:latin typeface="Verdana"/>
                <a:cs typeface="Verdana"/>
              </a:rPr>
              <a:t>located</a:t>
            </a:r>
            <a:r>
              <a:rPr sz="1400" spc="-35" dirty="0">
                <a:latin typeface="Verdana"/>
                <a:cs typeface="Verdana"/>
              </a:rPr>
              <a:t> </a:t>
            </a:r>
            <a:r>
              <a:rPr sz="1400" spc="-5" dirty="0">
                <a:latin typeface="Verdana"/>
                <a:cs typeface="Verdana"/>
              </a:rPr>
              <a:t>by</a:t>
            </a:r>
            <a:r>
              <a:rPr sz="1400" spc="-15" dirty="0">
                <a:latin typeface="Verdana"/>
                <a:cs typeface="Verdana"/>
              </a:rPr>
              <a:t> </a:t>
            </a:r>
            <a:r>
              <a:rPr sz="1400" dirty="0">
                <a:latin typeface="Verdana"/>
                <a:cs typeface="Verdana"/>
              </a:rPr>
              <a:t>a</a:t>
            </a:r>
            <a:r>
              <a:rPr sz="1400" spc="-5" dirty="0">
                <a:latin typeface="Verdana"/>
                <a:cs typeface="Verdana"/>
              </a:rPr>
              <a:t> </a:t>
            </a:r>
            <a:r>
              <a:rPr sz="1400" dirty="0">
                <a:latin typeface="Verdana"/>
                <a:cs typeface="Verdana"/>
              </a:rPr>
              <a:t>vertical</a:t>
            </a:r>
            <a:r>
              <a:rPr sz="1400" spc="-45" dirty="0">
                <a:latin typeface="Verdana"/>
                <a:cs typeface="Verdana"/>
              </a:rPr>
              <a:t> </a:t>
            </a:r>
            <a:r>
              <a:rPr sz="1400" dirty="0">
                <a:latin typeface="Verdana"/>
                <a:cs typeface="Verdana"/>
              </a:rPr>
              <a:t>tick</a:t>
            </a:r>
            <a:endParaRPr sz="1400">
              <a:latin typeface="Verdana"/>
              <a:cs typeface="Verdana"/>
            </a:endParaRPr>
          </a:p>
        </p:txBody>
      </p:sp>
      <p:sp>
        <p:nvSpPr>
          <p:cNvPr id="8" name="object 8"/>
          <p:cNvSpPr txBox="1"/>
          <p:nvPr/>
        </p:nvSpPr>
        <p:spPr>
          <a:xfrm>
            <a:off x="2366568" y="6189675"/>
            <a:ext cx="1765300" cy="228268"/>
          </a:xfrm>
          <a:prstGeom prst="rect">
            <a:avLst/>
          </a:prstGeom>
        </p:spPr>
        <p:txBody>
          <a:bodyPr vert="horz" wrap="square" lIns="0" tIns="12700" rIns="0" bIns="0" rtlCol="0">
            <a:spAutoFit/>
          </a:bodyPr>
          <a:lstStyle/>
          <a:p>
            <a:pPr marL="12700">
              <a:spcBef>
                <a:spcPts val="100"/>
              </a:spcBef>
            </a:pPr>
            <a:r>
              <a:rPr sz="1400" dirty="0">
                <a:latin typeface="Verdana"/>
                <a:cs typeface="Verdana"/>
              </a:rPr>
              <a:t>mark</a:t>
            </a:r>
            <a:r>
              <a:rPr sz="1400" spc="-40" dirty="0">
                <a:latin typeface="Verdana"/>
                <a:cs typeface="Verdana"/>
              </a:rPr>
              <a:t> </a:t>
            </a:r>
            <a:r>
              <a:rPr sz="1400" dirty="0">
                <a:latin typeface="Verdana"/>
                <a:cs typeface="Verdana"/>
              </a:rPr>
              <a:t>as</a:t>
            </a:r>
            <a:r>
              <a:rPr sz="1400" spc="-30" dirty="0">
                <a:latin typeface="Verdana"/>
                <a:cs typeface="Verdana"/>
              </a:rPr>
              <a:t> </a:t>
            </a:r>
            <a:r>
              <a:rPr sz="1400" dirty="0">
                <a:latin typeface="Verdana"/>
                <a:cs typeface="Verdana"/>
              </a:rPr>
              <a:t>a</a:t>
            </a:r>
            <a:r>
              <a:rPr sz="1400" spc="-35" dirty="0">
                <a:latin typeface="Verdana"/>
                <a:cs typeface="Verdana"/>
              </a:rPr>
              <a:t> </a:t>
            </a:r>
            <a:r>
              <a:rPr sz="1400" dirty="0">
                <a:latin typeface="Verdana"/>
                <a:cs typeface="Verdana"/>
              </a:rPr>
              <a:t>point</a:t>
            </a:r>
            <a:r>
              <a:rPr sz="1400" spc="-45" dirty="0">
                <a:latin typeface="Verdana"/>
                <a:cs typeface="Verdana"/>
              </a:rPr>
              <a:t> </a:t>
            </a:r>
            <a:r>
              <a:rPr sz="1400" dirty="0">
                <a:latin typeface="Verdana"/>
                <a:cs typeface="Verdana"/>
              </a:rPr>
              <a:t>x,y</a:t>
            </a:r>
            <a:endParaRPr sz="1400">
              <a:latin typeface="Verdana"/>
              <a:cs typeface="Verdana"/>
            </a:endParaRPr>
          </a:p>
        </p:txBody>
      </p:sp>
      <p:sp>
        <p:nvSpPr>
          <p:cNvPr id="9" name="object 9"/>
          <p:cNvSpPr txBox="1"/>
          <p:nvPr/>
        </p:nvSpPr>
        <p:spPr>
          <a:xfrm>
            <a:off x="8539733" y="3994784"/>
            <a:ext cx="1446530" cy="1306830"/>
          </a:xfrm>
          <a:prstGeom prst="rect">
            <a:avLst/>
          </a:prstGeom>
        </p:spPr>
        <p:txBody>
          <a:bodyPr vert="horz" wrap="square" lIns="0" tIns="12700" rIns="0" bIns="0" rtlCol="0">
            <a:spAutoFit/>
          </a:bodyPr>
          <a:lstStyle/>
          <a:p>
            <a:pPr marL="12700" marR="5080">
              <a:spcBef>
                <a:spcPts val="100"/>
              </a:spcBef>
            </a:pPr>
            <a:r>
              <a:rPr sz="1400" b="1" spc="-5" dirty="0">
                <a:latin typeface="Verdana"/>
                <a:cs typeface="Verdana"/>
              </a:rPr>
              <a:t>Quantization</a:t>
            </a:r>
            <a:r>
              <a:rPr sz="1400" spc="-5" dirty="0">
                <a:latin typeface="Verdana"/>
                <a:cs typeface="Verdana"/>
              </a:rPr>
              <a:t>: </a:t>
            </a:r>
            <a:r>
              <a:rPr sz="1400" spc="-480" dirty="0">
                <a:latin typeface="Verdana"/>
                <a:cs typeface="Verdana"/>
              </a:rPr>
              <a:t> </a:t>
            </a:r>
            <a:r>
              <a:rPr sz="1400" spc="-5" dirty="0">
                <a:latin typeface="Verdana"/>
                <a:cs typeface="Verdana"/>
              </a:rPr>
              <a:t>converting</a:t>
            </a:r>
            <a:r>
              <a:rPr sz="1400" spc="-85" dirty="0">
                <a:latin typeface="Verdana"/>
                <a:cs typeface="Verdana"/>
              </a:rPr>
              <a:t> </a:t>
            </a:r>
            <a:r>
              <a:rPr sz="1400" dirty="0">
                <a:latin typeface="Verdana"/>
                <a:cs typeface="Verdana"/>
              </a:rPr>
              <a:t>each </a:t>
            </a:r>
            <a:r>
              <a:rPr sz="1400" spc="-475" dirty="0">
                <a:latin typeface="Verdana"/>
                <a:cs typeface="Verdana"/>
              </a:rPr>
              <a:t> </a:t>
            </a:r>
            <a:r>
              <a:rPr sz="1400" dirty="0">
                <a:latin typeface="Verdana"/>
                <a:cs typeface="Verdana"/>
              </a:rPr>
              <a:t>sample </a:t>
            </a:r>
            <a:r>
              <a:rPr sz="1400" spc="-15" dirty="0">
                <a:latin typeface="Verdana"/>
                <a:cs typeface="Verdana"/>
              </a:rPr>
              <a:t>gray- </a:t>
            </a:r>
            <a:r>
              <a:rPr sz="1400" spc="-10" dirty="0">
                <a:latin typeface="Verdana"/>
                <a:cs typeface="Verdana"/>
              </a:rPr>
              <a:t> </a:t>
            </a:r>
            <a:r>
              <a:rPr sz="1400" spc="-5" dirty="0">
                <a:latin typeface="Verdana"/>
                <a:cs typeface="Verdana"/>
              </a:rPr>
              <a:t>level value </a:t>
            </a:r>
            <a:r>
              <a:rPr sz="1400" dirty="0">
                <a:latin typeface="Verdana"/>
                <a:cs typeface="Verdana"/>
              </a:rPr>
              <a:t>into </a:t>
            </a:r>
            <a:r>
              <a:rPr sz="1400" spc="-480" dirty="0">
                <a:latin typeface="Verdana"/>
                <a:cs typeface="Verdana"/>
              </a:rPr>
              <a:t> </a:t>
            </a:r>
            <a:r>
              <a:rPr sz="1400" dirty="0">
                <a:latin typeface="Verdana"/>
                <a:cs typeface="Verdana"/>
              </a:rPr>
              <a:t>discrete digital </a:t>
            </a:r>
            <a:r>
              <a:rPr sz="1400" spc="5" dirty="0">
                <a:latin typeface="Verdana"/>
                <a:cs typeface="Verdana"/>
              </a:rPr>
              <a:t> </a:t>
            </a:r>
            <a:r>
              <a:rPr sz="1400" spc="-20" dirty="0">
                <a:latin typeface="Verdana"/>
                <a:cs typeface="Verdana"/>
              </a:rPr>
              <a:t>quantity.</a:t>
            </a:r>
            <a:endParaRPr sz="1400">
              <a:latin typeface="Verdana"/>
              <a:cs typeface="Verdana"/>
            </a:endParaRPr>
          </a:p>
        </p:txBody>
      </p:sp>
      <p:sp>
        <p:nvSpPr>
          <p:cNvPr id="10" name="object 10"/>
          <p:cNvSpPr txBox="1"/>
          <p:nvPr/>
        </p:nvSpPr>
        <p:spPr>
          <a:xfrm>
            <a:off x="8082534" y="2089227"/>
            <a:ext cx="1867535" cy="574675"/>
          </a:xfrm>
          <a:prstGeom prst="rect">
            <a:avLst/>
          </a:prstGeom>
        </p:spPr>
        <p:txBody>
          <a:bodyPr vert="horz" wrap="square" lIns="0" tIns="12700" rIns="0" bIns="0" rtlCol="0">
            <a:spAutoFit/>
          </a:bodyPr>
          <a:lstStyle/>
          <a:p>
            <a:pPr marL="12700" marR="5080">
              <a:spcBef>
                <a:spcPts val="100"/>
              </a:spcBef>
            </a:pPr>
            <a:r>
              <a:rPr sz="1200" spc="-10" dirty="0">
                <a:solidFill>
                  <a:srgbClr val="FF3300"/>
                </a:solidFill>
                <a:latin typeface="Verdana"/>
                <a:cs typeface="Verdana"/>
              </a:rPr>
              <a:t>Gray-level</a:t>
            </a:r>
            <a:r>
              <a:rPr sz="1200" spc="-5" dirty="0">
                <a:solidFill>
                  <a:srgbClr val="FF3300"/>
                </a:solidFill>
                <a:latin typeface="Verdana"/>
                <a:cs typeface="Verdana"/>
              </a:rPr>
              <a:t> scale</a:t>
            </a:r>
            <a:r>
              <a:rPr sz="1200" spc="-10" dirty="0">
                <a:solidFill>
                  <a:srgbClr val="FF3300"/>
                </a:solidFill>
                <a:latin typeface="Verdana"/>
                <a:cs typeface="Verdana"/>
              </a:rPr>
              <a:t> </a:t>
            </a:r>
            <a:r>
              <a:rPr sz="1200" spc="-5" dirty="0">
                <a:solidFill>
                  <a:srgbClr val="FF3300"/>
                </a:solidFill>
                <a:latin typeface="Verdana"/>
                <a:cs typeface="Verdana"/>
              </a:rPr>
              <a:t>that </a:t>
            </a:r>
            <a:r>
              <a:rPr sz="1200" dirty="0">
                <a:solidFill>
                  <a:srgbClr val="FF3300"/>
                </a:solidFill>
                <a:latin typeface="Verdana"/>
                <a:cs typeface="Verdana"/>
              </a:rPr>
              <a:t> </a:t>
            </a:r>
            <a:r>
              <a:rPr sz="1200" spc="-5" dirty="0">
                <a:solidFill>
                  <a:srgbClr val="FF3300"/>
                </a:solidFill>
                <a:latin typeface="Verdana"/>
                <a:cs typeface="Verdana"/>
              </a:rPr>
              <a:t>divides </a:t>
            </a:r>
            <a:r>
              <a:rPr sz="1200" spc="-10" dirty="0">
                <a:solidFill>
                  <a:srgbClr val="FF3300"/>
                </a:solidFill>
                <a:latin typeface="Verdana"/>
                <a:cs typeface="Verdana"/>
              </a:rPr>
              <a:t>gray-level </a:t>
            </a:r>
            <a:r>
              <a:rPr sz="1200" spc="-5" dirty="0">
                <a:solidFill>
                  <a:srgbClr val="FF3300"/>
                </a:solidFill>
                <a:latin typeface="Verdana"/>
                <a:cs typeface="Verdana"/>
              </a:rPr>
              <a:t>into </a:t>
            </a:r>
            <a:r>
              <a:rPr sz="1200" dirty="0">
                <a:solidFill>
                  <a:srgbClr val="FF3300"/>
                </a:solidFill>
                <a:latin typeface="Verdana"/>
                <a:cs typeface="Verdana"/>
              </a:rPr>
              <a:t>8 </a:t>
            </a:r>
            <a:r>
              <a:rPr sz="1200" spc="-409" dirty="0">
                <a:solidFill>
                  <a:srgbClr val="FF3300"/>
                </a:solidFill>
                <a:latin typeface="Verdana"/>
                <a:cs typeface="Verdana"/>
              </a:rPr>
              <a:t> </a:t>
            </a:r>
            <a:r>
              <a:rPr sz="1200" spc="-5" dirty="0">
                <a:solidFill>
                  <a:srgbClr val="FF3300"/>
                </a:solidFill>
                <a:latin typeface="Verdana"/>
                <a:cs typeface="Verdana"/>
              </a:rPr>
              <a:t>discrete </a:t>
            </a:r>
            <a:r>
              <a:rPr sz="1200" spc="-10" dirty="0">
                <a:solidFill>
                  <a:srgbClr val="FF3300"/>
                </a:solidFill>
                <a:latin typeface="Verdana"/>
                <a:cs typeface="Verdana"/>
              </a:rPr>
              <a:t>levels</a:t>
            </a:r>
            <a:endParaRPr sz="1200">
              <a:latin typeface="Verdana"/>
              <a:cs typeface="Verdana"/>
            </a:endParaRPr>
          </a:p>
        </p:txBody>
      </p:sp>
      <p:sp>
        <p:nvSpPr>
          <p:cNvPr id="11" name="object 11"/>
          <p:cNvSpPr txBox="1"/>
          <p:nvPr/>
        </p:nvSpPr>
        <p:spPr>
          <a:xfrm>
            <a:off x="5626100" y="6282639"/>
            <a:ext cx="938530" cy="166071"/>
          </a:xfrm>
          <a:prstGeom prst="rect">
            <a:avLst/>
          </a:prstGeom>
        </p:spPr>
        <p:txBody>
          <a:bodyPr vert="horz" wrap="square" lIns="0" tIns="12065" rIns="0" bIns="0" rtlCol="0">
            <a:spAutoFit/>
          </a:bodyPr>
          <a:lstStyle/>
          <a:p>
            <a:pPr marL="12700">
              <a:spcBef>
                <a:spcPts val="95"/>
              </a:spcBef>
            </a:pPr>
            <a:r>
              <a:rPr sz="1000" spc="-5" dirty="0">
                <a:latin typeface="Verdana"/>
                <a:cs typeface="Verdana"/>
              </a:rPr>
              <a:t>Hanan</a:t>
            </a:r>
            <a:r>
              <a:rPr sz="1000" spc="-55" dirty="0">
                <a:latin typeface="Verdana"/>
                <a:cs typeface="Verdana"/>
              </a:rPr>
              <a:t> </a:t>
            </a:r>
            <a:r>
              <a:rPr sz="1000" spc="-5" dirty="0">
                <a:latin typeface="Verdana"/>
                <a:cs typeface="Verdana"/>
              </a:rPr>
              <a:t>Hardan</a:t>
            </a:r>
            <a:endParaRPr sz="1000">
              <a:latin typeface="Verdana"/>
              <a:cs typeface="Verdana"/>
            </a:endParaRPr>
          </a:p>
        </p:txBody>
      </p:sp>
      <p:sp>
        <p:nvSpPr>
          <p:cNvPr id="12" name="object 12"/>
          <p:cNvSpPr txBox="1"/>
          <p:nvPr/>
        </p:nvSpPr>
        <p:spPr>
          <a:xfrm>
            <a:off x="10036557" y="6279592"/>
            <a:ext cx="95885" cy="166071"/>
          </a:xfrm>
          <a:prstGeom prst="rect">
            <a:avLst/>
          </a:prstGeom>
        </p:spPr>
        <p:txBody>
          <a:bodyPr vert="horz" wrap="square" lIns="0" tIns="12065" rIns="0" bIns="0" rtlCol="0">
            <a:spAutoFit/>
          </a:bodyPr>
          <a:lstStyle/>
          <a:p>
            <a:pPr marL="12700">
              <a:spcBef>
                <a:spcPts val="95"/>
              </a:spcBef>
            </a:pPr>
            <a:r>
              <a:rPr sz="1000" spc="-5" dirty="0">
                <a:latin typeface="Microsoft Sans Serif"/>
                <a:cs typeface="Microsoft Sans Serif"/>
              </a:rPr>
              <a:t>6</a:t>
            </a:r>
            <a:endParaRPr sz="1000">
              <a:latin typeface="Microsoft Sans Serif"/>
              <a:cs typeface="Microsoft Sans Serif"/>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781611" y="1514411"/>
            <a:ext cx="3097530" cy="2024380"/>
            <a:chOff x="4257611" y="1514411"/>
            <a:chExt cx="3097530" cy="2024380"/>
          </a:xfrm>
        </p:grpSpPr>
        <p:pic>
          <p:nvPicPr>
            <p:cNvPr id="3" name="object 3"/>
            <p:cNvPicPr/>
            <p:nvPr/>
          </p:nvPicPr>
          <p:blipFill>
            <a:blip r:embed="rId2" cstate="print"/>
            <a:stretch>
              <a:fillRect/>
            </a:stretch>
          </p:blipFill>
          <p:spPr>
            <a:xfrm>
              <a:off x="4312914" y="1523873"/>
              <a:ext cx="3032384" cy="2005076"/>
            </a:xfrm>
            <a:prstGeom prst="rect">
              <a:avLst/>
            </a:prstGeom>
          </p:spPr>
        </p:pic>
        <p:sp>
          <p:nvSpPr>
            <p:cNvPr id="4" name="object 4"/>
            <p:cNvSpPr/>
            <p:nvPr/>
          </p:nvSpPr>
          <p:spPr>
            <a:xfrm>
              <a:off x="4262373" y="1519174"/>
              <a:ext cx="3088005" cy="2014855"/>
            </a:xfrm>
            <a:custGeom>
              <a:avLst/>
              <a:gdLst/>
              <a:ahLst/>
              <a:cxnLst/>
              <a:rect l="l" t="t" r="r" b="b"/>
              <a:pathLst>
                <a:path w="3088004" h="2014854">
                  <a:moveTo>
                    <a:pt x="0" y="2014601"/>
                  </a:moveTo>
                  <a:lnTo>
                    <a:pt x="3087751" y="2014601"/>
                  </a:lnTo>
                  <a:lnTo>
                    <a:pt x="3087751" y="0"/>
                  </a:lnTo>
                  <a:lnTo>
                    <a:pt x="0" y="0"/>
                  </a:lnTo>
                  <a:lnTo>
                    <a:pt x="0" y="2014601"/>
                  </a:lnTo>
                  <a:close/>
                </a:path>
              </a:pathLst>
            </a:custGeom>
            <a:ln w="9525">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122022" y="278444"/>
            <a:ext cx="9076619" cy="399981"/>
          </a:xfrm>
          <a:prstGeom prst="rect">
            <a:avLst/>
          </a:prstGeom>
        </p:spPr>
        <p:txBody>
          <a:bodyPr vert="horz" wrap="square" lIns="0" tIns="12065" rIns="0" bIns="0" rtlCol="0">
            <a:spAutoFit/>
          </a:bodyPr>
          <a:lstStyle/>
          <a:p>
            <a:pPr marL="12700" marR="5080">
              <a:spcBef>
                <a:spcPts val="95"/>
              </a:spcBef>
            </a:pPr>
            <a:r>
              <a:rPr sz="2800" b="1" spc="-10" dirty="0"/>
              <a:t>How</a:t>
            </a:r>
            <a:r>
              <a:rPr sz="2800" b="1" spc="15" dirty="0"/>
              <a:t> </a:t>
            </a:r>
            <a:r>
              <a:rPr sz="2800" b="1" spc="-10" dirty="0"/>
              <a:t>does</a:t>
            </a:r>
            <a:r>
              <a:rPr sz="2800" b="1" spc="20" dirty="0"/>
              <a:t> </a:t>
            </a:r>
            <a:r>
              <a:rPr sz="2800" b="1" spc="-5" dirty="0"/>
              <a:t>the</a:t>
            </a:r>
            <a:r>
              <a:rPr sz="2800" b="1" spc="10" dirty="0"/>
              <a:t> </a:t>
            </a:r>
            <a:r>
              <a:rPr sz="2800" b="1" spc="-10" dirty="0"/>
              <a:t>computer</a:t>
            </a:r>
            <a:r>
              <a:rPr sz="2800" b="1" spc="20" dirty="0"/>
              <a:t> </a:t>
            </a:r>
            <a:r>
              <a:rPr sz="2800" b="1" spc="-5" dirty="0"/>
              <a:t>digitize</a:t>
            </a:r>
            <a:r>
              <a:rPr sz="2800" b="1" spc="35" dirty="0"/>
              <a:t> </a:t>
            </a:r>
            <a:r>
              <a:rPr sz="2800" b="1" spc="-5" dirty="0"/>
              <a:t>the </a:t>
            </a:r>
            <a:r>
              <a:rPr sz="2800" b="1" spc="-940" dirty="0"/>
              <a:t> </a:t>
            </a:r>
            <a:r>
              <a:rPr sz="2800" b="1" spc="-5" dirty="0"/>
              <a:t>continuous</a:t>
            </a:r>
            <a:r>
              <a:rPr sz="2800" b="1" spc="50" dirty="0"/>
              <a:t> </a:t>
            </a:r>
            <a:r>
              <a:rPr sz="2800" b="1" spc="-5" dirty="0"/>
              <a:t>image?</a:t>
            </a:r>
            <a:endParaRPr sz="2800" b="1" dirty="0"/>
          </a:p>
        </p:txBody>
      </p:sp>
      <p:sp>
        <p:nvSpPr>
          <p:cNvPr id="13" name="Slide Number Placeholder 12">
            <a:extLst>
              <a:ext uri="{FF2B5EF4-FFF2-40B4-BE49-F238E27FC236}">
                <a16:creationId xmlns:a16="http://schemas.microsoft.com/office/drawing/2014/main" id="{333299A8-4944-510A-0D60-7ABEC1DDD104}"/>
              </a:ext>
            </a:extLst>
          </p:cNvPr>
          <p:cNvSpPr>
            <a:spLocks noGrp="1"/>
          </p:cNvSpPr>
          <p:nvPr>
            <p:ph type="sldNum" sz="quarter" idx="12"/>
          </p:nvPr>
        </p:nvSpPr>
        <p:spPr/>
        <p:txBody>
          <a:bodyPr/>
          <a:lstStyle/>
          <a:p>
            <a:pPr marL="38100"/>
            <a:fld id="{81D60167-4931-47E6-BA6A-407CBD079E47}" type="slidenum">
              <a:rPr lang="en-IN" smtClean="0"/>
              <a:pPr marL="38100"/>
              <a:t>53</a:t>
            </a:fld>
            <a:endParaRPr lang="en-IN" dirty="0"/>
          </a:p>
        </p:txBody>
      </p:sp>
      <p:sp>
        <p:nvSpPr>
          <p:cNvPr id="6" name="object 6"/>
          <p:cNvSpPr txBox="1"/>
          <p:nvPr/>
        </p:nvSpPr>
        <p:spPr>
          <a:xfrm>
            <a:off x="2061464" y="1631950"/>
            <a:ext cx="2966085" cy="970280"/>
          </a:xfrm>
          <a:prstGeom prst="rect">
            <a:avLst/>
          </a:prstGeom>
        </p:spPr>
        <p:txBody>
          <a:bodyPr vert="horz" wrap="square" lIns="0" tIns="12700" rIns="0" bIns="0" rtlCol="0">
            <a:spAutoFit/>
          </a:bodyPr>
          <a:lstStyle/>
          <a:p>
            <a:pPr marL="88900">
              <a:spcBef>
                <a:spcPts val="100"/>
              </a:spcBef>
            </a:pPr>
            <a:r>
              <a:rPr spc="-5" dirty="0">
                <a:latin typeface="Verdana"/>
                <a:cs typeface="Verdana"/>
              </a:rPr>
              <a:t>Now:</a:t>
            </a:r>
            <a:endParaRPr>
              <a:latin typeface="Verdana"/>
              <a:cs typeface="Verdana"/>
            </a:endParaRPr>
          </a:p>
          <a:p>
            <a:pPr marL="12700">
              <a:spcBef>
                <a:spcPts val="1435"/>
              </a:spcBef>
            </a:pPr>
            <a:r>
              <a:rPr sz="1600" spc="-5" dirty="0">
                <a:latin typeface="Verdana"/>
                <a:cs typeface="Verdana"/>
              </a:rPr>
              <a:t>the</a:t>
            </a:r>
            <a:r>
              <a:rPr sz="1600" spc="-20" dirty="0">
                <a:latin typeface="Verdana"/>
                <a:cs typeface="Verdana"/>
              </a:rPr>
              <a:t> </a:t>
            </a:r>
            <a:r>
              <a:rPr sz="1600" spc="-10" dirty="0">
                <a:latin typeface="Verdana"/>
                <a:cs typeface="Verdana"/>
              </a:rPr>
              <a:t>digital</a:t>
            </a:r>
            <a:r>
              <a:rPr sz="1600" spc="20" dirty="0">
                <a:latin typeface="Verdana"/>
                <a:cs typeface="Verdana"/>
              </a:rPr>
              <a:t> </a:t>
            </a:r>
            <a:r>
              <a:rPr sz="1600" spc="-5" dirty="0">
                <a:latin typeface="Verdana"/>
                <a:cs typeface="Verdana"/>
              </a:rPr>
              <a:t>scanned</a:t>
            </a:r>
            <a:r>
              <a:rPr sz="1600" spc="20" dirty="0">
                <a:latin typeface="Verdana"/>
                <a:cs typeface="Verdana"/>
              </a:rPr>
              <a:t> </a:t>
            </a:r>
            <a:r>
              <a:rPr sz="1600" spc="-10" dirty="0">
                <a:latin typeface="Verdana"/>
                <a:cs typeface="Verdana"/>
              </a:rPr>
              <a:t>line</a:t>
            </a:r>
            <a:r>
              <a:rPr sz="1600" spc="-5" dirty="0">
                <a:latin typeface="Verdana"/>
                <a:cs typeface="Verdana"/>
              </a:rPr>
              <a:t> AB</a:t>
            </a:r>
            <a:endParaRPr sz="1600">
              <a:latin typeface="Verdana"/>
              <a:cs typeface="Verdana"/>
            </a:endParaRPr>
          </a:p>
          <a:p>
            <a:pPr marL="12700">
              <a:spcBef>
                <a:spcPts val="5"/>
              </a:spcBef>
            </a:pPr>
            <a:r>
              <a:rPr sz="1600" spc="-5" dirty="0">
                <a:latin typeface="Verdana"/>
                <a:cs typeface="Verdana"/>
              </a:rPr>
              <a:t>representation</a:t>
            </a:r>
            <a:r>
              <a:rPr sz="1600" spc="10" dirty="0">
                <a:latin typeface="Verdana"/>
                <a:cs typeface="Verdana"/>
              </a:rPr>
              <a:t> </a:t>
            </a:r>
            <a:r>
              <a:rPr sz="1600" spc="-5" dirty="0">
                <a:latin typeface="Verdana"/>
                <a:cs typeface="Verdana"/>
              </a:rPr>
              <a:t>on</a:t>
            </a:r>
            <a:r>
              <a:rPr sz="1600" spc="-35" dirty="0">
                <a:latin typeface="Verdana"/>
                <a:cs typeface="Verdana"/>
              </a:rPr>
              <a:t> </a:t>
            </a:r>
            <a:r>
              <a:rPr sz="1600" spc="-5" dirty="0">
                <a:latin typeface="Verdana"/>
                <a:cs typeface="Verdana"/>
              </a:rPr>
              <a:t>computer:</a:t>
            </a:r>
            <a:endParaRPr sz="1600">
              <a:latin typeface="Verdana"/>
              <a:cs typeface="Verdana"/>
            </a:endParaRPr>
          </a:p>
        </p:txBody>
      </p:sp>
      <p:pic>
        <p:nvPicPr>
          <p:cNvPr id="7" name="object 7"/>
          <p:cNvPicPr/>
          <p:nvPr/>
        </p:nvPicPr>
        <p:blipFill>
          <a:blip r:embed="rId3" cstate="print"/>
          <a:stretch>
            <a:fillRect/>
          </a:stretch>
        </p:blipFill>
        <p:spPr>
          <a:xfrm>
            <a:off x="2362200" y="2941218"/>
            <a:ext cx="2881376" cy="327381"/>
          </a:xfrm>
          <a:prstGeom prst="rect">
            <a:avLst/>
          </a:prstGeom>
        </p:spPr>
      </p:pic>
      <p:sp>
        <p:nvSpPr>
          <p:cNvPr id="8" name="object 8"/>
          <p:cNvSpPr/>
          <p:nvPr/>
        </p:nvSpPr>
        <p:spPr>
          <a:xfrm>
            <a:off x="5257800" y="2247900"/>
            <a:ext cx="381000" cy="76200"/>
          </a:xfrm>
          <a:custGeom>
            <a:avLst/>
            <a:gdLst/>
            <a:ahLst/>
            <a:cxnLst/>
            <a:rect l="l" t="t" r="r" b="b"/>
            <a:pathLst>
              <a:path w="381000" h="76200">
                <a:moveTo>
                  <a:pt x="304800" y="0"/>
                </a:moveTo>
                <a:lnTo>
                  <a:pt x="304800" y="76200"/>
                </a:lnTo>
                <a:lnTo>
                  <a:pt x="371601" y="42799"/>
                </a:lnTo>
                <a:lnTo>
                  <a:pt x="317500" y="42799"/>
                </a:lnTo>
                <a:lnTo>
                  <a:pt x="317500" y="33274"/>
                </a:lnTo>
                <a:lnTo>
                  <a:pt x="371348" y="33274"/>
                </a:lnTo>
                <a:lnTo>
                  <a:pt x="304800" y="0"/>
                </a:lnTo>
                <a:close/>
              </a:path>
              <a:path w="381000" h="76200">
                <a:moveTo>
                  <a:pt x="304800" y="33274"/>
                </a:moveTo>
                <a:lnTo>
                  <a:pt x="0" y="33274"/>
                </a:lnTo>
                <a:lnTo>
                  <a:pt x="0" y="42799"/>
                </a:lnTo>
                <a:lnTo>
                  <a:pt x="304800" y="42799"/>
                </a:lnTo>
                <a:lnTo>
                  <a:pt x="304800" y="33274"/>
                </a:lnTo>
                <a:close/>
              </a:path>
              <a:path w="381000" h="76200">
                <a:moveTo>
                  <a:pt x="371348" y="33274"/>
                </a:moveTo>
                <a:lnTo>
                  <a:pt x="317500" y="33274"/>
                </a:lnTo>
                <a:lnTo>
                  <a:pt x="317500" y="42799"/>
                </a:lnTo>
                <a:lnTo>
                  <a:pt x="371601" y="42799"/>
                </a:lnTo>
                <a:lnTo>
                  <a:pt x="381000" y="38100"/>
                </a:lnTo>
                <a:lnTo>
                  <a:pt x="371348" y="33274"/>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5486400" y="3733801"/>
            <a:ext cx="3733800" cy="2682875"/>
          </a:xfrm>
          <a:prstGeom prst="rect">
            <a:avLst/>
          </a:prstGeom>
        </p:spPr>
      </p:pic>
      <p:sp>
        <p:nvSpPr>
          <p:cNvPr id="10" name="object 10"/>
          <p:cNvSpPr txBox="1"/>
          <p:nvPr/>
        </p:nvSpPr>
        <p:spPr>
          <a:xfrm>
            <a:off x="2061463" y="4909261"/>
            <a:ext cx="2656840" cy="1000760"/>
          </a:xfrm>
          <a:prstGeom prst="rect">
            <a:avLst/>
          </a:prstGeom>
        </p:spPr>
        <p:txBody>
          <a:bodyPr vert="horz" wrap="square" lIns="0" tIns="12065" rIns="0" bIns="0" rtlCol="0">
            <a:spAutoFit/>
          </a:bodyPr>
          <a:lstStyle/>
          <a:p>
            <a:pPr marL="12700" marR="5080">
              <a:spcBef>
                <a:spcPts val="95"/>
              </a:spcBef>
            </a:pPr>
            <a:r>
              <a:rPr sz="1600" spc="-5" dirty="0">
                <a:latin typeface="Verdana"/>
                <a:cs typeface="Verdana"/>
              </a:rPr>
              <a:t>The continuous image VS </a:t>
            </a:r>
            <a:r>
              <a:rPr sz="1600" spc="-550" dirty="0">
                <a:latin typeface="Verdana"/>
                <a:cs typeface="Verdana"/>
              </a:rPr>
              <a:t> </a:t>
            </a:r>
            <a:r>
              <a:rPr sz="1600" spc="-5" dirty="0">
                <a:latin typeface="Verdana"/>
                <a:cs typeface="Verdana"/>
              </a:rPr>
              <a:t>the</a:t>
            </a:r>
            <a:r>
              <a:rPr sz="1600" spc="-20" dirty="0">
                <a:latin typeface="Verdana"/>
                <a:cs typeface="Verdana"/>
              </a:rPr>
              <a:t> </a:t>
            </a:r>
            <a:r>
              <a:rPr sz="1600" spc="-5" dirty="0">
                <a:latin typeface="Verdana"/>
                <a:cs typeface="Verdana"/>
              </a:rPr>
              <a:t>result</a:t>
            </a:r>
            <a:r>
              <a:rPr sz="1600" spc="25" dirty="0">
                <a:latin typeface="Verdana"/>
                <a:cs typeface="Verdana"/>
              </a:rPr>
              <a:t> </a:t>
            </a:r>
            <a:r>
              <a:rPr sz="1600" spc="-5" dirty="0">
                <a:latin typeface="Verdana"/>
                <a:cs typeface="Verdana"/>
              </a:rPr>
              <a:t>of </a:t>
            </a:r>
            <a:r>
              <a:rPr sz="1600" spc="-10" dirty="0">
                <a:latin typeface="Verdana"/>
                <a:cs typeface="Verdana"/>
              </a:rPr>
              <a:t>digital</a:t>
            </a:r>
            <a:r>
              <a:rPr sz="1600" spc="10" dirty="0">
                <a:latin typeface="Verdana"/>
                <a:cs typeface="Verdana"/>
              </a:rPr>
              <a:t> </a:t>
            </a:r>
            <a:r>
              <a:rPr sz="1600" spc="-10" dirty="0">
                <a:latin typeface="Verdana"/>
                <a:cs typeface="Verdana"/>
              </a:rPr>
              <a:t>image </a:t>
            </a:r>
            <a:r>
              <a:rPr sz="1600" spc="-545" dirty="0">
                <a:latin typeface="Verdana"/>
                <a:cs typeface="Verdana"/>
              </a:rPr>
              <a:t> </a:t>
            </a:r>
            <a:r>
              <a:rPr sz="1600" spc="-5" dirty="0">
                <a:latin typeface="Verdana"/>
                <a:cs typeface="Verdana"/>
              </a:rPr>
              <a:t>after</a:t>
            </a:r>
            <a:r>
              <a:rPr sz="1600" spc="-10" dirty="0">
                <a:latin typeface="Verdana"/>
                <a:cs typeface="Verdana"/>
              </a:rPr>
              <a:t> </a:t>
            </a:r>
            <a:r>
              <a:rPr sz="1600" spc="-5" dirty="0">
                <a:latin typeface="Verdana"/>
                <a:cs typeface="Verdana"/>
              </a:rPr>
              <a:t>sampling</a:t>
            </a:r>
            <a:r>
              <a:rPr sz="1600" spc="55" dirty="0">
                <a:latin typeface="Verdana"/>
                <a:cs typeface="Verdana"/>
              </a:rPr>
              <a:t> </a:t>
            </a:r>
            <a:r>
              <a:rPr sz="1600" spc="-5" dirty="0">
                <a:latin typeface="Verdana"/>
                <a:cs typeface="Verdana"/>
              </a:rPr>
              <a:t>and </a:t>
            </a:r>
            <a:r>
              <a:rPr sz="1600" dirty="0">
                <a:latin typeface="Verdana"/>
                <a:cs typeface="Verdana"/>
              </a:rPr>
              <a:t> </a:t>
            </a:r>
            <a:r>
              <a:rPr sz="1600" spc="-10" dirty="0">
                <a:latin typeface="Verdana"/>
                <a:cs typeface="Verdana"/>
              </a:rPr>
              <a:t>quantization</a:t>
            </a:r>
            <a:endParaRPr sz="1600">
              <a:latin typeface="Verdana"/>
              <a:cs typeface="Verdana"/>
            </a:endParaRPr>
          </a:p>
        </p:txBody>
      </p:sp>
      <p:sp>
        <p:nvSpPr>
          <p:cNvPr id="12" name="object 12"/>
          <p:cNvSpPr txBox="1"/>
          <p:nvPr/>
        </p:nvSpPr>
        <p:spPr>
          <a:xfrm>
            <a:off x="9941052" y="6291573"/>
            <a:ext cx="217170" cy="153888"/>
          </a:xfrm>
          <a:prstGeom prst="rect">
            <a:avLst/>
          </a:prstGeom>
        </p:spPr>
        <p:txBody>
          <a:bodyPr vert="horz" wrap="square" lIns="0" tIns="0" rIns="0" bIns="0" rtlCol="0">
            <a:spAutoFit/>
          </a:bodyPr>
          <a:lstStyle/>
          <a:p>
            <a:pPr marL="38100"/>
            <a:fld id="{81D60167-4931-47E6-BA6A-407CBD079E47}" type="slidenum">
              <a:rPr sz="1000" spc="-5" dirty="0">
                <a:latin typeface="Microsoft Sans Serif"/>
                <a:cs typeface="Microsoft Sans Serif"/>
              </a:rPr>
              <a:pPr marL="38100"/>
              <a:t>53</a:t>
            </a:fld>
            <a:endParaRPr sz="1000">
              <a:latin typeface="Microsoft Sans Serif"/>
              <a:cs typeface="Microsoft Sans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04863"/>
            <a:ext cx="8229600" cy="1440161"/>
          </a:xfrm>
        </p:spPr>
        <p:txBody>
          <a:bodyPr>
            <a:noAutofit/>
          </a:bodyPr>
          <a:lstStyle/>
          <a:p>
            <a:pPr algn="ctr">
              <a:buNone/>
            </a:pPr>
            <a:endParaRPr lang="en-US" sz="3600" b="1" dirty="0"/>
          </a:p>
          <a:p>
            <a:pPr algn="ctr">
              <a:buNone/>
            </a:pPr>
            <a:r>
              <a:rPr lang="en-US" sz="3600" b="1" dirty="0"/>
              <a:t>Elements of Visual perception</a:t>
            </a:r>
          </a:p>
          <a:p>
            <a:pPr algn="ctr">
              <a:buNone/>
            </a:pPr>
            <a:endParaRPr lang="en-US" sz="4400" b="1" dirty="0"/>
          </a:p>
        </p:txBody>
      </p:sp>
      <p:sp>
        <p:nvSpPr>
          <p:cNvPr id="5" name="Slide Number Placeholder 4"/>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968208" cy="592930"/>
          </a:xfrm>
        </p:spPr>
        <p:txBody>
          <a:bodyPr>
            <a:normAutofit fontScale="90000"/>
          </a:bodyPr>
          <a:lstStyle/>
          <a:p>
            <a:r>
              <a:rPr lang="en-US" sz="3200" b="1" dirty="0">
                <a:latin typeface="Times New Roman" pitchFamily="18" charset="0"/>
                <a:cs typeface="Times New Roman" pitchFamily="18" charset="0"/>
              </a:rPr>
              <a:t>Elements of visual perception-Structure of Eye</a:t>
            </a:r>
          </a:p>
        </p:txBody>
      </p:sp>
      <p:sp>
        <p:nvSpPr>
          <p:cNvPr id="3" name="Content Placeholder 2"/>
          <p:cNvSpPr>
            <a:spLocks noGrp="1"/>
          </p:cNvSpPr>
          <p:nvPr>
            <p:ph idx="1"/>
          </p:nvPr>
        </p:nvSpPr>
        <p:spPr>
          <a:xfrm>
            <a:off x="309566" y="984642"/>
            <a:ext cx="3429000" cy="2057400"/>
          </a:xfrm>
        </p:spPr>
        <p:txBody>
          <a:bodyPr>
            <a:normAutofit fontScale="55000" lnSpcReduction="20000"/>
          </a:bodyPr>
          <a:lstStyle/>
          <a:p>
            <a:pPr algn="just">
              <a:lnSpc>
                <a:spcPct val="150000"/>
              </a:lnSpc>
            </a:pPr>
            <a:r>
              <a:rPr lang="en-US" sz="2900" dirty="0">
                <a:latin typeface="Times New Roman" pitchFamily="18" charset="0"/>
                <a:cs typeface="Times New Roman" pitchFamily="18" charset="0"/>
              </a:rPr>
              <a:t>The visual system consists of two parts.</a:t>
            </a:r>
          </a:p>
          <a:p>
            <a:pPr algn="just">
              <a:lnSpc>
                <a:spcPct val="150000"/>
              </a:lnSpc>
              <a:buNone/>
            </a:pPr>
            <a:r>
              <a:rPr lang="en-US" sz="2900" dirty="0">
                <a:latin typeface="Times New Roman" pitchFamily="18" charset="0"/>
                <a:cs typeface="Times New Roman" pitchFamily="18" charset="0"/>
              </a:rPr>
              <a:t>     1. The eyes act as image receptors.</a:t>
            </a:r>
          </a:p>
          <a:p>
            <a:pPr algn="just">
              <a:lnSpc>
                <a:spcPct val="150000"/>
              </a:lnSpc>
              <a:buNone/>
            </a:pPr>
            <a:r>
              <a:rPr lang="en-US" sz="2900" dirty="0">
                <a:latin typeface="Times New Roman" pitchFamily="18" charset="0"/>
                <a:cs typeface="Times New Roman" pitchFamily="18" charset="0"/>
              </a:rPr>
              <a:t>     2. The brain acts as an image processing and interpretation unit.</a:t>
            </a:r>
          </a:p>
          <a:p>
            <a:endParaRPr lang="en-US" dirty="0"/>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55</a:t>
            </a:fld>
            <a:endParaRPr lang="en-US"/>
          </a:p>
        </p:txBody>
      </p:sp>
      <p:graphicFrame>
        <p:nvGraphicFramePr>
          <p:cNvPr id="4" name="Object 3"/>
          <p:cNvGraphicFramePr>
            <a:graphicFrameLocks noChangeAspect="1"/>
          </p:cNvGraphicFramePr>
          <p:nvPr/>
        </p:nvGraphicFramePr>
        <p:xfrm>
          <a:off x="6038850" y="2016125"/>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
                  <p:embed/>
                </p:oleObj>
              </mc:Choice>
              <mc:Fallback>
                <p:oleObj name="Equation" r:id="rId2" imgW="114120" imgH="177480" progId="">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20161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a:extLst>
              <a:ext uri="{FF2B5EF4-FFF2-40B4-BE49-F238E27FC236}">
                <a16:creationId xmlns:a16="http://schemas.microsoft.com/office/drawing/2014/main" id="{431A24B3-4691-EE59-3AC1-248C18ADB908}"/>
              </a:ext>
            </a:extLst>
          </p:cNvPr>
          <p:cNvPicPr>
            <a:picLocks noChangeAspect="1"/>
          </p:cNvPicPr>
          <p:nvPr/>
        </p:nvPicPr>
        <p:blipFill>
          <a:blip r:embed="rId4"/>
          <a:stretch>
            <a:fillRect/>
          </a:stretch>
        </p:blipFill>
        <p:spPr>
          <a:xfrm>
            <a:off x="721518" y="2895600"/>
            <a:ext cx="2995613" cy="3292476"/>
          </a:xfrm>
          <a:prstGeom prst="rect">
            <a:avLst/>
          </a:prstGeom>
        </p:spPr>
      </p:pic>
      <p:pic>
        <p:nvPicPr>
          <p:cNvPr id="8" name="Picture 7">
            <a:extLst>
              <a:ext uri="{FF2B5EF4-FFF2-40B4-BE49-F238E27FC236}">
                <a16:creationId xmlns:a16="http://schemas.microsoft.com/office/drawing/2014/main" id="{7E458682-0D41-A69F-491F-276487BD04B8}"/>
              </a:ext>
            </a:extLst>
          </p:cNvPr>
          <p:cNvPicPr>
            <a:picLocks noChangeAspect="1"/>
          </p:cNvPicPr>
          <p:nvPr/>
        </p:nvPicPr>
        <p:blipFill>
          <a:blip r:embed="rId5"/>
          <a:stretch>
            <a:fillRect/>
          </a:stretch>
        </p:blipFill>
        <p:spPr>
          <a:xfrm>
            <a:off x="4505327" y="958851"/>
            <a:ext cx="7505700" cy="52197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F10295-112F-99AC-0D45-CD33E494766F}"/>
              </a:ext>
            </a:extLst>
          </p:cNvPr>
          <p:cNvSpPr>
            <a:spLocks noGrp="1"/>
          </p:cNvSpPr>
          <p:nvPr>
            <p:ph type="sldNum" sz="quarter" idx="12"/>
          </p:nvPr>
        </p:nvSpPr>
        <p:spPr/>
        <p:txBody>
          <a:bodyPr/>
          <a:lstStyle/>
          <a:p>
            <a:pPr marL="38100"/>
            <a:fld id="{81D60167-4931-47E6-BA6A-407CBD079E47}" type="slidenum">
              <a:rPr lang="en-IN" smtClean="0"/>
              <a:pPr marL="38100"/>
              <a:t>56</a:t>
            </a:fld>
            <a:endParaRPr lang="en-IN" dirty="0"/>
          </a:p>
        </p:txBody>
      </p:sp>
      <p:pic>
        <p:nvPicPr>
          <p:cNvPr id="6" name="Picture 5">
            <a:extLst>
              <a:ext uri="{FF2B5EF4-FFF2-40B4-BE49-F238E27FC236}">
                <a16:creationId xmlns:a16="http://schemas.microsoft.com/office/drawing/2014/main" id="{3E8F6CEF-94F8-8AF8-5144-0CFC3C164E4C}"/>
              </a:ext>
            </a:extLst>
          </p:cNvPr>
          <p:cNvPicPr>
            <a:picLocks noChangeAspect="1"/>
          </p:cNvPicPr>
          <p:nvPr/>
        </p:nvPicPr>
        <p:blipFill>
          <a:blip r:embed="rId2"/>
          <a:stretch>
            <a:fillRect/>
          </a:stretch>
        </p:blipFill>
        <p:spPr>
          <a:xfrm>
            <a:off x="1703512" y="136525"/>
            <a:ext cx="9325036" cy="5211855"/>
          </a:xfrm>
          <a:prstGeom prst="rect">
            <a:avLst/>
          </a:prstGeom>
        </p:spPr>
      </p:pic>
      <p:pic>
        <p:nvPicPr>
          <p:cNvPr id="8" name="Picture 7">
            <a:extLst>
              <a:ext uri="{FF2B5EF4-FFF2-40B4-BE49-F238E27FC236}">
                <a16:creationId xmlns:a16="http://schemas.microsoft.com/office/drawing/2014/main" id="{FBD543ED-D76C-88CA-22B6-595B7B97E70E}"/>
              </a:ext>
            </a:extLst>
          </p:cNvPr>
          <p:cNvPicPr>
            <a:picLocks noChangeAspect="1"/>
          </p:cNvPicPr>
          <p:nvPr/>
        </p:nvPicPr>
        <p:blipFill>
          <a:blip r:embed="rId3"/>
          <a:stretch>
            <a:fillRect/>
          </a:stretch>
        </p:blipFill>
        <p:spPr>
          <a:xfrm>
            <a:off x="1703512" y="5348380"/>
            <a:ext cx="8784976" cy="1498507"/>
          </a:xfrm>
          <a:prstGeom prst="rect">
            <a:avLst/>
          </a:prstGeom>
        </p:spPr>
      </p:pic>
    </p:spTree>
    <p:extLst>
      <p:ext uri="{BB962C8B-B14F-4D97-AF65-F5344CB8AC3E}">
        <p14:creationId xmlns:p14="http://schemas.microsoft.com/office/powerpoint/2010/main" val="1043436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9DD04F5B-DB2C-3047-2CDB-EA9CF963FDA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81D60167-4931-47E6-BA6A-407CBD079E47}" type="slidenum">
              <a:rPr lang="en-US" smtClean="0"/>
              <a:pPr>
                <a:spcAft>
                  <a:spcPts val="600"/>
                </a:spcAft>
              </a:pPr>
              <a:t>57</a:t>
            </a:fld>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FB5BF77-B8A3-8436-2262-BE1F1A7B3796}"/>
              </a:ext>
            </a:extLst>
          </p:cNvPr>
          <p:cNvPicPr>
            <a:picLocks noChangeAspect="1"/>
          </p:cNvPicPr>
          <p:nvPr/>
        </p:nvPicPr>
        <p:blipFill>
          <a:blip r:embed="rId2"/>
          <a:stretch>
            <a:fillRect/>
          </a:stretch>
        </p:blipFill>
        <p:spPr>
          <a:xfrm>
            <a:off x="1374759" y="512759"/>
            <a:ext cx="9442482" cy="5701773"/>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431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C69D-0204-CAA9-B403-823AE3FB0084}"/>
              </a:ext>
            </a:extLst>
          </p:cNvPr>
          <p:cNvSpPr>
            <a:spLocks noGrp="1"/>
          </p:cNvSpPr>
          <p:nvPr>
            <p:ph type="title"/>
          </p:nvPr>
        </p:nvSpPr>
        <p:spPr>
          <a:xfrm>
            <a:off x="38100" y="136524"/>
            <a:ext cx="10972800" cy="595312"/>
          </a:xfrm>
        </p:spPr>
        <p:txBody>
          <a:bodyPr>
            <a:normAutofit fontScale="90000"/>
          </a:bodyPr>
          <a:lstStyle/>
          <a:p>
            <a:pPr algn="l"/>
            <a:r>
              <a:rPr lang="en-GB" b="1" dirty="0"/>
              <a:t>Density of rods and cones</a:t>
            </a:r>
            <a:endParaRPr lang="en-IN" b="1" dirty="0"/>
          </a:p>
        </p:txBody>
      </p:sp>
      <p:sp>
        <p:nvSpPr>
          <p:cNvPr id="4" name="Slide Number Placeholder 3">
            <a:extLst>
              <a:ext uri="{FF2B5EF4-FFF2-40B4-BE49-F238E27FC236}">
                <a16:creationId xmlns:a16="http://schemas.microsoft.com/office/drawing/2014/main" id="{D20DC68E-11A9-FB0E-6F31-E251649C4F0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58</a:t>
            </a:fld>
            <a:endParaRPr lang="en-US"/>
          </a:p>
        </p:txBody>
      </p:sp>
      <p:pic>
        <p:nvPicPr>
          <p:cNvPr id="6" name="Picture 5">
            <a:extLst>
              <a:ext uri="{FF2B5EF4-FFF2-40B4-BE49-F238E27FC236}">
                <a16:creationId xmlns:a16="http://schemas.microsoft.com/office/drawing/2014/main" id="{984F8F91-FD5E-2423-0087-C17DCF6A6930}"/>
              </a:ext>
            </a:extLst>
          </p:cNvPr>
          <p:cNvPicPr>
            <a:picLocks noChangeAspect="1"/>
          </p:cNvPicPr>
          <p:nvPr/>
        </p:nvPicPr>
        <p:blipFill>
          <a:blip r:embed="rId2"/>
          <a:stretch>
            <a:fillRect/>
          </a:stretch>
        </p:blipFill>
        <p:spPr>
          <a:xfrm>
            <a:off x="0" y="1219200"/>
            <a:ext cx="7086600" cy="2392364"/>
          </a:xfrm>
          <a:prstGeom prst="rect">
            <a:avLst/>
          </a:prstGeom>
        </p:spPr>
      </p:pic>
      <p:pic>
        <p:nvPicPr>
          <p:cNvPr id="8" name="Picture 7">
            <a:extLst>
              <a:ext uri="{FF2B5EF4-FFF2-40B4-BE49-F238E27FC236}">
                <a16:creationId xmlns:a16="http://schemas.microsoft.com/office/drawing/2014/main" id="{9C16D2A9-54F3-2BF3-949B-26DEAB44056D}"/>
              </a:ext>
            </a:extLst>
          </p:cNvPr>
          <p:cNvPicPr>
            <a:picLocks noChangeAspect="1"/>
          </p:cNvPicPr>
          <p:nvPr/>
        </p:nvPicPr>
        <p:blipFill>
          <a:blip r:embed="rId3"/>
          <a:stretch>
            <a:fillRect/>
          </a:stretch>
        </p:blipFill>
        <p:spPr>
          <a:xfrm>
            <a:off x="7086600" y="929482"/>
            <a:ext cx="5105400" cy="4937918"/>
          </a:xfrm>
          <a:prstGeom prst="rect">
            <a:avLst/>
          </a:prstGeom>
        </p:spPr>
      </p:pic>
    </p:spTree>
    <p:extLst>
      <p:ext uri="{BB962C8B-B14F-4D97-AF65-F5344CB8AC3E}">
        <p14:creationId xmlns:p14="http://schemas.microsoft.com/office/powerpoint/2010/main" val="573731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4080-6891-164E-D9F3-771BC860ACC5}"/>
              </a:ext>
            </a:extLst>
          </p:cNvPr>
          <p:cNvSpPr>
            <a:spLocks noGrp="1"/>
          </p:cNvSpPr>
          <p:nvPr>
            <p:ph type="title"/>
          </p:nvPr>
        </p:nvSpPr>
        <p:spPr>
          <a:xfrm>
            <a:off x="0" y="17463"/>
            <a:ext cx="5410200" cy="668337"/>
          </a:xfrm>
        </p:spPr>
        <p:txBody>
          <a:bodyPr>
            <a:normAutofit fontScale="90000"/>
          </a:bodyPr>
          <a:lstStyle/>
          <a:p>
            <a:r>
              <a:rPr lang="en-GB" dirty="0"/>
              <a:t>Image formation of eye</a:t>
            </a:r>
            <a:endParaRPr lang="en-IN" dirty="0"/>
          </a:p>
        </p:txBody>
      </p:sp>
      <p:sp>
        <p:nvSpPr>
          <p:cNvPr id="4" name="Slide Number Placeholder 3">
            <a:extLst>
              <a:ext uri="{FF2B5EF4-FFF2-40B4-BE49-F238E27FC236}">
                <a16:creationId xmlns:a16="http://schemas.microsoft.com/office/drawing/2014/main" id="{474D25A1-B379-0543-E801-5171C67B0D5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59</a:t>
            </a:fld>
            <a:endParaRPr lang="en-US"/>
          </a:p>
        </p:txBody>
      </p:sp>
      <p:pic>
        <p:nvPicPr>
          <p:cNvPr id="6" name="Picture 5">
            <a:extLst>
              <a:ext uri="{FF2B5EF4-FFF2-40B4-BE49-F238E27FC236}">
                <a16:creationId xmlns:a16="http://schemas.microsoft.com/office/drawing/2014/main" id="{58745BC3-2D22-3B52-B9A1-53F5480613DB}"/>
              </a:ext>
            </a:extLst>
          </p:cNvPr>
          <p:cNvPicPr>
            <a:picLocks noChangeAspect="1"/>
          </p:cNvPicPr>
          <p:nvPr/>
        </p:nvPicPr>
        <p:blipFill>
          <a:blip r:embed="rId2"/>
          <a:stretch>
            <a:fillRect/>
          </a:stretch>
        </p:blipFill>
        <p:spPr>
          <a:xfrm>
            <a:off x="381000" y="685801"/>
            <a:ext cx="5257800" cy="5897562"/>
          </a:xfrm>
          <a:prstGeom prst="rect">
            <a:avLst/>
          </a:prstGeom>
        </p:spPr>
      </p:pic>
      <p:pic>
        <p:nvPicPr>
          <p:cNvPr id="8" name="Picture 7">
            <a:extLst>
              <a:ext uri="{FF2B5EF4-FFF2-40B4-BE49-F238E27FC236}">
                <a16:creationId xmlns:a16="http://schemas.microsoft.com/office/drawing/2014/main" id="{2F286846-3EA9-6DA5-EC89-2D9974D570DC}"/>
              </a:ext>
            </a:extLst>
          </p:cNvPr>
          <p:cNvPicPr>
            <a:picLocks noChangeAspect="1"/>
          </p:cNvPicPr>
          <p:nvPr/>
        </p:nvPicPr>
        <p:blipFill>
          <a:blip r:embed="rId3"/>
          <a:stretch>
            <a:fillRect/>
          </a:stretch>
        </p:blipFill>
        <p:spPr>
          <a:xfrm>
            <a:off x="5638801" y="1295400"/>
            <a:ext cx="6553200" cy="2647950"/>
          </a:xfrm>
          <a:prstGeom prst="rect">
            <a:avLst/>
          </a:prstGeom>
        </p:spPr>
      </p:pic>
    </p:spTree>
    <p:extLst>
      <p:ext uri="{BB962C8B-B14F-4D97-AF65-F5344CB8AC3E}">
        <p14:creationId xmlns:p14="http://schemas.microsoft.com/office/powerpoint/2010/main" val="257230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39B8-7C26-53D3-6843-DE81355D18E0}"/>
              </a:ext>
            </a:extLst>
          </p:cNvPr>
          <p:cNvSpPr>
            <a:spLocks noGrp="1"/>
          </p:cNvSpPr>
          <p:nvPr>
            <p:ph type="title"/>
          </p:nvPr>
        </p:nvSpPr>
        <p:spPr>
          <a:xfrm>
            <a:off x="21602" y="98161"/>
            <a:ext cx="5972079" cy="738552"/>
          </a:xfrm>
        </p:spPr>
        <p:txBody>
          <a:bodyPr/>
          <a:lstStyle/>
          <a:p>
            <a:r>
              <a:rPr lang="en-GB" b="1" dirty="0"/>
              <a:t>Types of Images</a:t>
            </a:r>
            <a:endParaRPr lang="en-IN" b="1" dirty="0"/>
          </a:p>
        </p:txBody>
      </p:sp>
      <p:sp>
        <p:nvSpPr>
          <p:cNvPr id="3" name="Text Placeholder 2">
            <a:extLst>
              <a:ext uri="{FF2B5EF4-FFF2-40B4-BE49-F238E27FC236}">
                <a16:creationId xmlns:a16="http://schemas.microsoft.com/office/drawing/2014/main" id="{23FB7515-4ACF-E530-0AE6-CB83C16EBD3E}"/>
              </a:ext>
            </a:extLst>
          </p:cNvPr>
          <p:cNvSpPr>
            <a:spLocks noGrp="1"/>
          </p:cNvSpPr>
          <p:nvPr>
            <p:ph idx="1"/>
          </p:nvPr>
        </p:nvSpPr>
        <p:spPr>
          <a:xfrm>
            <a:off x="623392" y="1998781"/>
            <a:ext cx="11269252" cy="4353805"/>
          </a:xfrm>
        </p:spPr>
        <p:txBody>
          <a:bodyPr>
            <a:normAutofit fontScale="77500" lnSpcReduction="20000"/>
          </a:bodyPr>
          <a:lstStyle/>
          <a:p>
            <a:pPr marL="0" indent="0" algn="just">
              <a:lnSpc>
                <a:spcPct val="120000"/>
              </a:lnSpc>
              <a:buNone/>
            </a:pPr>
            <a:r>
              <a:rPr lang="en-GB" sz="3200" b="1" dirty="0">
                <a:effectLst/>
                <a:latin typeface="Times New Roman" panose="02020603050405020304" pitchFamily="18" charset="0"/>
                <a:cs typeface="Times New Roman" panose="02020603050405020304" pitchFamily="18" charset="0"/>
              </a:rPr>
              <a:t>Types of Images:</a:t>
            </a:r>
          </a:p>
          <a:p>
            <a:pPr algn="just">
              <a:lnSpc>
                <a:spcPct val="120000"/>
              </a:lnSpc>
              <a:buFont typeface="Arial" panose="020B0604020202020204" pitchFamily="34" charset="0"/>
              <a:buChar char="•"/>
            </a:pPr>
            <a:r>
              <a:rPr lang="en-GB" sz="3200" b="1" dirty="0">
                <a:effectLst/>
                <a:latin typeface="Times New Roman" panose="02020603050405020304" pitchFamily="18" charset="0"/>
                <a:cs typeface="Times New Roman" panose="02020603050405020304" pitchFamily="18" charset="0"/>
              </a:rPr>
              <a:t>Binary Image</a:t>
            </a:r>
            <a:r>
              <a:rPr lang="en-GB" sz="3200" b="0" dirty="0">
                <a:effectLst/>
                <a:latin typeface="Times New Roman" panose="02020603050405020304" pitchFamily="18" charset="0"/>
                <a:cs typeface="Times New Roman" panose="02020603050405020304" pitchFamily="18" charset="0"/>
              </a:rPr>
              <a:t> – The binary image contains only two-pixel elements 0 &amp; 1. </a:t>
            </a:r>
          </a:p>
          <a:p>
            <a:pPr marL="0" indent="0" algn="just">
              <a:lnSpc>
                <a:spcPct val="120000"/>
              </a:lnSpc>
              <a:buNone/>
            </a:pPr>
            <a:r>
              <a:rPr lang="en-GB" sz="3200" b="0" dirty="0">
                <a:effectLst/>
                <a:latin typeface="Times New Roman" panose="02020603050405020304" pitchFamily="18" charset="0"/>
                <a:cs typeface="Times New Roman" panose="02020603050405020304" pitchFamily="18" charset="0"/>
              </a:rPr>
              <a:t>    Here, 0 refers to black and 1 refers to white. This is also known as Monochrome.</a:t>
            </a:r>
          </a:p>
          <a:p>
            <a:pPr algn="just">
              <a:lnSpc>
                <a:spcPct val="120000"/>
              </a:lnSpc>
              <a:buFont typeface="Arial" panose="020B0604020202020204" pitchFamily="34" charset="0"/>
              <a:buChar char="•"/>
            </a:pPr>
            <a:r>
              <a:rPr lang="en-GB" sz="3200" b="1" dirty="0">
                <a:effectLst/>
                <a:latin typeface="Times New Roman" panose="02020603050405020304" pitchFamily="18" charset="0"/>
                <a:cs typeface="Times New Roman" panose="02020603050405020304" pitchFamily="18" charset="0"/>
              </a:rPr>
              <a:t>Black and White Image</a:t>
            </a:r>
            <a:r>
              <a:rPr lang="en-GB" sz="3200" b="0" dirty="0">
                <a:effectLst/>
                <a:latin typeface="Times New Roman" panose="02020603050405020304" pitchFamily="18" charset="0"/>
                <a:cs typeface="Times New Roman" panose="02020603050405020304" pitchFamily="18" charset="0"/>
              </a:rPr>
              <a:t>– The image contains black and white </a:t>
            </a:r>
            <a:r>
              <a:rPr lang="en-GB" sz="3200" b="0" dirty="0" err="1">
                <a:effectLst/>
                <a:latin typeface="Times New Roman" panose="02020603050405020304" pitchFamily="18" charset="0"/>
                <a:cs typeface="Times New Roman" panose="02020603050405020304" pitchFamily="18" charset="0"/>
              </a:rPr>
              <a:t>color</a:t>
            </a:r>
            <a:r>
              <a:rPr lang="en-GB" sz="3200" b="0" dirty="0">
                <a:effectLst/>
                <a:latin typeface="Times New Roman" panose="02020603050405020304" pitchFamily="18" charset="0"/>
                <a:cs typeface="Times New Roman" panose="02020603050405020304" pitchFamily="18" charset="0"/>
              </a:rPr>
              <a:t>.</a:t>
            </a:r>
          </a:p>
          <a:p>
            <a:pPr algn="just">
              <a:lnSpc>
                <a:spcPct val="120000"/>
              </a:lnSpc>
              <a:buFont typeface="Arial" panose="020B0604020202020204" pitchFamily="34" charset="0"/>
              <a:buChar char="•"/>
            </a:pPr>
            <a:r>
              <a:rPr lang="en-GB" sz="3200" b="1" dirty="0">
                <a:effectLst/>
                <a:latin typeface="Times New Roman" panose="02020603050405020304" pitchFamily="18" charset="0"/>
                <a:cs typeface="Times New Roman" panose="02020603050405020304" pitchFamily="18" charset="0"/>
              </a:rPr>
              <a:t>8 Bit </a:t>
            </a:r>
            <a:r>
              <a:rPr lang="en-GB" sz="3200" b="1" dirty="0" err="1">
                <a:effectLst/>
                <a:latin typeface="Times New Roman" panose="02020603050405020304" pitchFamily="18" charset="0"/>
                <a:cs typeface="Times New Roman" panose="02020603050405020304" pitchFamily="18" charset="0"/>
              </a:rPr>
              <a:t>Color</a:t>
            </a:r>
            <a:r>
              <a:rPr lang="en-GB" sz="3200" b="1" dirty="0">
                <a:effectLst/>
                <a:latin typeface="Times New Roman" panose="02020603050405020304" pitchFamily="18" charset="0"/>
                <a:cs typeface="Times New Roman" panose="02020603050405020304" pitchFamily="18" charset="0"/>
              </a:rPr>
              <a:t> Format</a:t>
            </a:r>
            <a:r>
              <a:rPr lang="en-GB" sz="3200" b="0" dirty="0">
                <a:effectLst/>
                <a:latin typeface="Times New Roman" panose="02020603050405020304" pitchFamily="18" charset="0"/>
                <a:cs typeface="Times New Roman" panose="02020603050405020304" pitchFamily="18" charset="0"/>
              </a:rPr>
              <a:t> – It has 256 different shades of </a:t>
            </a:r>
            <a:r>
              <a:rPr lang="en-GB" sz="3200" b="0" dirty="0" err="1">
                <a:effectLst/>
                <a:latin typeface="Times New Roman" panose="02020603050405020304" pitchFamily="18" charset="0"/>
                <a:cs typeface="Times New Roman" panose="02020603050405020304" pitchFamily="18" charset="0"/>
              </a:rPr>
              <a:t>colors</a:t>
            </a:r>
            <a:r>
              <a:rPr lang="en-GB" sz="3200" b="0" dirty="0">
                <a:effectLst/>
                <a:latin typeface="Times New Roman" panose="02020603050405020304" pitchFamily="18" charset="0"/>
                <a:cs typeface="Times New Roman" panose="02020603050405020304" pitchFamily="18" charset="0"/>
              </a:rPr>
              <a:t> and known as Grayscale Image. In this format, 0 stands for Black, and 255 stands for white, and 127 stands for Gray.</a:t>
            </a:r>
          </a:p>
          <a:p>
            <a:pPr algn="just">
              <a:lnSpc>
                <a:spcPct val="120000"/>
              </a:lnSpc>
              <a:buFont typeface="Arial" panose="020B0604020202020204" pitchFamily="34" charset="0"/>
              <a:buChar char="•"/>
            </a:pPr>
            <a:r>
              <a:rPr lang="en-GB" sz="3200" b="1" dirty="0">
                <a:effectLst/>
                <a:latin typeface="Times New Roman" panose="02020603050405020304" pitchFamily="18" charset="0"/>
                <a:cs typeface="Times New Roman" panose="02020603050405020304" pitchFamily="18" charset="0"/>
              </a:rPr>
              <a:t>16 Bit </a:t>
            </a:r>
            <a:r>
              <a:rPr lang="en-GB" sz="3200" b="1" dirty="0" err="1">
                <a:effectLst/>
                <a:latin typeface="Times New Roman" panose="02020603050405020304" pitchFamily="18" charset="0"/>
                <a:cs typeface="Times New Roman" panose="02020603050405020304" pitchFamily="18" charset="0"/>
              </a:rPr>
              <a:t>Color</a:t>
            </a:r>
            <a:r>
              <a:rPr lang="en-GB" sz="3200" b="1" dirty="0">
                <a:effectLst/>
                <a:latin typeface="Times New Roman" panose="02020603050405020304" pitchFamily="18" charset="0"/>
                <a:cs typeface="Times New Roman" panose="02020603050405020304" pitchFamily="18" charset="0"/>
              </a:rPr>
              <a:t> Format</a:t>
            </a:r>
            <a:r>
              <a:rPr lang="en-GB" sz="3200" b="0" dirty="0">
                <a:effectLst/>
                <a:latin typeface="Times New Roman" panose="02020603050405020304" pitchFamily="18" charset="0"/>
                <a:cs typeface="Times New Roman" panose="02020603050405020304" pitchFamily="18" charset="0"/>
              </a:rPr>
              <a:t> – It has different </a:t>
            </a:r>
            <a:r>
              <a:rPr lang="en-GB" sz="3200" b="0" dirty="0" err="1">
                <a:effectLst/>
                <a:latin typeface="Times New Roman" panose="02020603050405020304" pitchFamily="18" charset="0"/>
                <a:cs typeface="Times New Roman" panose="02020603050405020304" pitchFamily="18" charset="0"/>
              </a:rPr>
              <a:t>colors</a:t>
            </a:r>
            <a:r>
              <a:rPr lang="en-GB" sz="3200" b="0" dirty="0">
                <a:effectLst/>
                <a:latin typeface="Times New Roman" panose="02020603050405020304" pitchFamily="18" charset="0"/>
                <a:cs typeface="Times New Roman" panose="02020603050405020304" pitchFamily="18" charset="0"/>
              </a:rPr>
              <a:t> and is known as a High </a:t>
            </a:r>
            <a:r>
              <a:rPr lang="en-GB" sz="3200" b="0" dirty="0" err="1">
                <a:effectLst/>
                <a:latin typeface="Times New Roman" panose="02020603050405020304" pitchFamily="18" charset="0"/>
                <a:cs typeface="Times New Roman" panose="02020603050405020304" pitchFamily="18" charset="0"/>
              </a:rPr>
              <a:t>Color</a:t>
            </a:r>
            <a:r>
              <a:rPr lang="en-GB" sz="3200" b="0" dirty="0">
                <a:effectLst/>
                <a:latin typeface="Times New Roman" panose="02020603050405020304" pitchFamily="18" charset="0"/>
                <a:cs typeface="Times New Roman" panose="02020603050405020304" pitchFamily="18" charset="0"/>
              </a:rPr>
              <a:t> Format. The distribution of </a:t>
            </a:r>
            <a:r>
              <a:rPr lang="en-GB" sz="3200" b="0" dirty="0" err="1">
                <a:effectLst/>
                <a:latin typeface="Times New Roman" panose="02020603050405020304" pitchFamily="18" charset="0"/>
                <a:cs typeface="Times New Roman" panose="02020603050405020304" pitchFamily="18" charset="0"/>
              </a:rPr>
              <a:t>Color</a:t>
            </a:r>
            <a:r>
              <a:rPr lang="en-GB" sz="3200" b="0" dirty="0">
                <a:effectLst/>
                <a:latin typeface="Times New Roman" panose="02020603050405020304" pitchFamily="18" charset="0"/>
                <a:cs typeface="Times New Roman" panose="02020603050405020304" pitchFamily="18" charset="0"/>
              </a:rPr>
              <a:t> is not the same as a Grayscale image.</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A451734-E26D-E06D-9CC2-FE419C3E10F5}"/>
              </a:ext>
            </a:extLst>
          </p:cNvPr>
          <p:cNvSpPr>
            <a:spLocks noGrp="1"/>
          </p:cNvSpPr>
          <p:nvPr>
            <p:ph type="sldNum" sz="quarter" idx="12"/>
          </p:nvPr>
        </p:nvSpPr>
        <p:spPr/>
        <p:txBody>
          <a:bodyPr/>
          <a:lstStyle/>
          <a:p>
            <a:pPr marL="38100"/>
            <a:fld id="{81D60167-4931-47E6-BA6A-407CBD079E47}" type="slidenum">
              <a:rPr lang="en-IN" smtClean="0"/>
              <a:pPr marL="38100"/>
              <a:t>6</a:t>
            </a:fld>
            <a:endParaRPr lang="en-IN" dirty="0"/>
          </a:p>
        </p:txBody>
      </p:sp>
      <p:sp>
        <p:nvSpPr>
          <p:cNvPr id="4" name="TextBox 3">
            <a:extLst>
              <a:ext uri="{FF2B5EF4-FFF2-40B4-BE49-F238E27FC236}">
                <a16:creationId xmlns:a16="http://schemas.microsoft.com/office/drawing/2014/main" id="{30EF50EE-E713-F34E-3DB1-C5D70BDE56B4}"/>
              </a:ext>
            </a:extLst>
          </p:cNvPr>
          <p:cNvSpPr txBox="1"/>
          <p:nvPr/>
        </p:nvSpPr>
        <p:spPr>
          <a:xfrm>
            <a:off x="623392" y="1170505"/>
            <a:ext cx="9136284" cy="461665"/>
          </a:xfrm>
          <a:prstGeom prst="rect">
            <a:avLst/>
          </a:prstGeom>
          <a:noFill/>
        </p:spPr>
        <p:txBody>
          <a:bodyPr wrap="none" rtlCol="0">
            <a:spAutoFit/>
          </a:bodyPr>
          <a:lstStyle/>
          <a:p>
            <a:r>
              <a:rPr lang="en-GB" sz="2400" b="1" dirty="0">
                <a:latin typeface="Times New Roman" panose="02020603050405020304" pitchFamily="18" charset="0"/>
                <a:cs typeface="Times New Roman" panose="02020603050405020304" pitchFamily="18" charset="0"/>
              </a:rPr>
              <a:t>Types of Domains to process</a:t>
            </a:r>
            <a:r>
              <a:rPr lang="en-GB" sz="2400" dirty="0">
                <a:latin typeface="Times New Roman" panose="02020603050405020304" pitchFamily="18" charset="0"/>
                <a:cs typeface="Times New Roman" panose="02020603050405020304" pitchFamily="18" charset="0"/>
              </a:rPr>
              <a:t>:   1. Frequency domain  2. Spatial domain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0238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C185-0804-E385-C85B-793F44BF6E49}"/>
              </a:ext>
            </a:extLst>
          </p:cNvPr>
          <p:cNvSpPr>
            <a:spLocks noGrp="1"/>
          </p:cNvSpPr>
          <p:nvPr>
            <p:ph type="title"/>
          </p:nvPr>
        </p:nvSpPr>
        <p:spPr>
          <a:xfrm>
            <a:off x="0" y="0"/>
            <a:ext cx="9448800" cy="457198"/>
          </a:xfrm>
        </p:spPr>
        <p:txBody>
          <a:bodyPr>
            <a:normAutofit fontScale="90000"/>
          </a:bodyPr>
          <a:lstStyle/>
          <a:p>
            <a:r>
              <a:rPr lang="en-GB" dirty="0"/>
              <a:t>Brightness adaption and Discrimination</a:t>
            </a:r>
            <a:endParaRPr lang="en-IN" dirty="0"/>
          </a:p>
        </p:txBody>
      </p:sp>
      <p:sp>
        <p:nvSpPr>
          <p:cNvPr id="4" name="Slide Number Placeholder 3">
            <a:extLst>
              <a:ext uri="{FF2B5EF4-FFF2-40B4-BE49-F238E27FC236}">
                <a16:creationId xmlns:a16="http://schemas.microsoft.com/office/drawing/2014/main" id="{0770E1DA-CBDF-7A01-6DB7-DCDCFB3C5862}"/>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60</a:t>
            </a:fld>
            <a:endParaRPr lang="en-US"/>
          </a:p>
        </p:txBody>
      </p:sp>
      <p:pic>
        <p:nvPicPr>
          <p:cNvPr id="6" name="Picture 5">
            <a:extLst>
              <a:ext uri="{FF2B5EF4-FFF2-40B4-BE49-F238E27FC236}">
                <a16:creationId xmlns:a16="http://schemas.microsoft.com/office/drawing/2014/main" id="{8B5CFAE4-74C0-AA29-891E-41A2B5204381}"/>
              </a:ext>
            </a:extLst>
          </p:cNvPr>
          <p:cNvPicPr>
            <a:picLocks noChangeAspect="1"/>
          </p:cNvPicPr>
          <p:nvPr/>
        </p:nvPicPr>
        <p:blipFill>
          <a:blip r:embed="rId2"/>
          <a:stretch>
            <a:fillRect/>
          </a:stretch>
        </p:blipFill>
        <p:spPr>
          <a:xfrm>
            <a:off x="6629400" y="609600"/>
            <a:ext cx="5086350" cy="5638800"/>
          </a:xfrm>
          <a:prstGeom prst="rect">
            <a:avLst/>
          </a:prstGeom>
        </p:spPr>
      </p:pic>
      <p:pic>
        <p:nvPicPr>
          <p:cNvPr id="8" name="Picture 7">
            <a:extLst>
              <a:ext uri="{FF2B5EF4-FFF2-40B4-BE49-F238E27FC236}">
                <a16:creationId xmlns:a16="http://schemas.microsoft.com/office/drawing/2014/main" id="{54A0AA30-B2F6-DCC0-2F68-D859177D9A3E}"/>
              </a:ext>
            </a:extLst>
          </p:cNvPr>
          <p:cNvPicPr>
            <a:picLocks noChangeAspect="1"/>
          </p:cNvPicPr>
          <p:nvPr/>
        </p:nvPicPr>
        <p:blipFill>
          <a:blip r:embed="rId3"/>
          <a:stretch>
            <a:fillRect/>
          </a:stretch>
        </p:blipFill>
        <p:spPr>
          <a:xfrm>
            <a:off x="1066800" y="1295400"/>
            <a:ext cx="5410200" cy="2895599"/>
          </a:xfrm>
          <a:prstGeom prst="rect">
            <a:avLst/>
          </a:prstGeom>
        </p:spPr>
      </p:pic>
      <p:sp>
        <p:nvSpPr>
          <p:cNvPr id="9" name="TextBox 8">
            <a:extLst>
              <a:ext uri="{FF2B5EF4-FFF2-40B4-BE49-F238E27FC236}">
                <a16:creationId xmlns:a16="http://schemas.microsoft.com/office/drawing/2014/main" id="{7FDE47F5-4B5E-DDAC-3768-A4F9C16E3511}"/>
              </a:ext>
            </a:extLst>
          </p:cNvPr>
          <p:cNvSpPr txBox="1"/>
          <p:nvPr/>
        </p:nvSpPr>
        <p:spPr>
          <a:xfrm>
            <a:off x="1066800" y="847727"/>
            <a:ext cx="1627048" cy="369332"/>
          </a:xfrm>
          <a:prstGeom prst="rect">
            <a:avLst/>
          </a:prstGeom>
          <a:noFill/>
        </p:spPr>
        <p:txBody>
          <a:bodyPr wrap="none" rtlCol="0">
            <a:spAutoFit/>
          </a:bodyPr>
          <a:lstStyle/>
          <a:p>
            <a:r>
              <a:rPr lang="en-GB" dirty="0"/>
              <a:t>It accomplishes</a:t>
            </a:r>
            <a:endParaRPr lang="en-IN" dirty="0"/>
          </a:p>
        </p:txBody>
      </p:sp>
    </p:spTree>
    <p:extLst>
      <p:ext uri="{BB962C8B-B14F-4D97-AF65-F5344CB8AC3E}">
        <p14:creationId xmlns:p14="http://schemas.microsoft.com/office/powerpoint/2010/main" val="3149883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C18F-D5EB-1B04-A0C7-80693C7980BE}"/>
              </a:ext>
            </a:extLst>
          </p:cNvPr>
          <p:cNvSpPr>
            <a:spLocks noGrp="1"/>
          </p:cNvSpPr>
          <p:nvPr>
            <p:ph type="title"/>
          </p:nvPr>
        </p:nvSpPr>
        <p:spPr>
          <a:xfrm>
            <a:off x="-23813" y="0"/>
            <a:ext cx="9067800" cy="731836"/>
          </a:xfrm>
        </p:spPr>
        <p:txBody>
          <a:bodyPr>
            <a:normAutofit fontScale="90000"/>
          </a:bodyPr>
          <a:lstStyle/>
          <a:p>
            <a:r>
              <a:rPr lang="en-GB" dirty="0"/>
              <a:t>Characterise the brightness discrimination</a:t>
            </a:r>
            <a:endParaRPr lang="en-IN" dirty="0"/>
          </a:p>
        </p:txBody>
      </p:sp>
      <p:sp>
        <p:nvSpPr>
          <p:cNvPr id="4" name="Slide Number Placeholder 3">
            <a:extLst>
              <a:ext uri="{FF2B5EF4-FFF2-40B4-BE49-F238E27FC236}">
                <a16:creationId xmlns:a16="http://schemas.microsoft.com/office/drawing/2014/main" id="{20F84074-65CB-B94B-3000-92B5BE7B584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61</a:t>
            </a:fld>
            <a:endParaRPr lang="en-US"/>
          </a:p>
        </p:txBody>
      </p:sp>
      <p:pic>
        <p:nvPicPr>
          <p:cNvPr id="6" name="Picture 5">
            <a:extLst>
              <a:ext uri="{FF2B5EF4-FFF2-40B4-BE49-F238E27FC236}">
                <a16:creationId xmlns:a16="http://schemas.microsoft.com/office/drawing/2014/main" id="{245A57FE-E506-866A-B28B-7C5E950A8D3E}"/>
              </a:ext>
            </a:extLst>
          </p:cNvPr>
          <p:cNvPicPr>
            <a:picLocks noChangeAspect="1"/>
          </p:cNvPicPr>
          <p:nvPr/>
        </p:nvPicPr>
        <p:blipFill>
          <a:blip r:embed="rId2"/>
          <a:stretch>
            <a:fillRect/>
          </a:stretch>
        </p:blipFill>
        <p:spPr>
          <a:xfrm>
            <a:off x="457200" y="838200"/>
            <a:ext cx="6781800" cy="4876800"/>
          </a:xfrm>
          <a:prstGeom prst="rect">
            <a:avLst/>
          </a:prstGeom>
        </p:spPr>
      </p:pic>
      <p:pic>
        <p:nvPicPr>
          <p:cNvPr id="8" name="Picture 7">
            <a:extLst>
              <a:ext uri="{FF2B5EF4-FFF2-40B4-BE49-F238E27FC236}">
                <a16:creationId xmlns:a16="http://schemas.microsoft.com/office/drawing/2014/main" id="{B7C3A474-6B34-86AC-D288-677FA174AF80}"/>
              </a:ext>
            </a:extLst>
          </p:cNvPr>
          <p:cNvPicPr>
            <a:picLocks noChangeAspect="1"/>
          </p:cNvPicPr>
          <p:nvPr/>
        </p:nvPicPr>
        <p:blipFill>
          <a:blip r:embed="rId3"/>
          <a:stretch>
            <a:fillRect/>
          </a:stretch>
        </p:blipFill>
        <p:spPr>
          <a:xfrm>
            <a:off x="7620000" y="731836"/>
            <a:ext cx="3771900" cy="3535364"/>
          </a:xfrm>
          <a:prstGeom prst="rect">
            <a:avLst/>
          </a:prstGeom>
        </p:spPr>
      </p:pic>
    </p:spTree>
    <p:extLst>
      <p:ext uri="{BB962C8B-B14F-4D97-AF65-F5344CB8AC3E}">
        <p14:creationId xmlns:p14="http://schemas.microsoft.com/office/powerpoint/2010/main" val="1639352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8698-A2EB-9A73-B661-A7538A87FA97}"/>
              </a:ext>
            </a:extLst>
          </p:cNvPr>
          <p:cNvSpPr>
            <a:spLocks noGrp="1"/>
          </p:cNvSpPr>
          <p:nvPr>
            <p:ph type="title"/>
          </p:nvPr>
        </p:nvSpPr>
        <p:spPr>
          <a:xfrm>
            <a:off x="33337" y="6349"/>
            <a:ext cx="8704263" cy="1143000"/>
          </a:xfrm>
        </p:spPr>
        <p:txBody>
          <a:bodyPr/>
          <a:lstStyle/>
          <a:p>
            <a:r>
              <a:rPr lang="en-GB" dirty="0"/>
              <a:t>Weber ratio as function of intensity</a:t>
            </a:r>
            <a:endParaRPr lang="en-IN" dirty="0"/>
          </a:p>
        </p:txBody>
      </p:sp>
      <p:sp>
        <p:nvSpPr>
          <p:cNvPr id="4" name="Slide Number Placeholder 3">
            <a:extLst>
              <a:ext uri="{FF2B5EF4-FFF2-40B4-BE49-F238E27FC236}">
                <a16:creationId xmlns:a16="http://schemas.microsoft.com/office/drawing/2014/main" id="{FD0C2EDF-285C-4C8F-EFA2-24ACECFBEF1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62</a:t>
            </a:fld>
            <a:endParaRPr lang="en-US"/>
          </a:p>
        </p:txBody>
      </p:sp>
      <p:pic>
        <p:nvPicPr>
          <p:cNvPr id="6" name="Picture 5">
            <a:extLst>
              <a:ext uri="{FF2B5EF4-FFF2-40B4-BE49-F238E27FC236}">
                <a16:creationId xmlns:a16="http://schemas.microsoft.com/office/drawing/2014/main" id="{2EF94938-1B49-BDA2-0065-F2893EA7A920}"/>
              </a:ext>
            </a:extLst>
          </p:cNvPr>
          <p:cNvPicPr>
            <a:picLocks noChangeAspect="1"/>
          </p:cNvPicPr>
          <p:nvPr/>
        </p:nvPicPr>
        <p:blipFill>
          <a:blip r:embed="rId2"/>
          <a:stretch>
            <a:fillRect/>
          </a:stretch>
        </p:blipFill>
        <p:spPr>
          <a:xfrm>
            <a:off x="762000" y="1752600"/>
            <a:ext cx="6248400" cy="3124200"/>
          </a:xfrm>
          <a:prstGeom prst="rect">
            <a:avLst/>
          </a:prstGeom>
        </p:spPr>
      </p:pic>
      <p:pic>
        <p:nvPicPr>
          <p:cNvPr id="8" name="Picture 7">
            <a:extLst>
              <a:ext uri="{FF2B5EF4-FFF2-40B4-BE49-F238E27FC236}">
                <a16:creationId xmlns:a16="http://schemas.microsoft.com/office/drawing/2014/main" id="{92C9D8ED-C52D-A90D-51A5-A7F2712A9034}"/>
              </a:ext>
            </a:extLst>
          </p:cNvPr>
          <p:cNvPicPr>
            <a:picLocks noChangeAspect="1"/>
          </p:cNvPicPr>
          <p:nvPr/>
        </p:nvPicPr>
        <p:blipFill>
          <a:blip r:embed="rId3"/>
          <a:stretch>
            <a:fillRect/>
          </a:stretch>
        </p:blipFill>
        <p:spPr>
          <a:xfrm>
            <a:off x="7239000" y="1752600"/>
            <a:ext cx="4648200" cy="3124200"/>
          </a:xfrm>
          <a:prstGeom prst="rect">
            <a:avLst/>
          </a:prstGeom>
        </p:spPr>
      </p:pic>
    </p:spTree>
    <p:extLst>
      <p:ext uri="{BB962C8B-B14F-4D97-AF65-F5344CB8AC3E}">
        <p14:creationId xmlns:p14="http://schemas.microsoft.com/office/powerpoint/2010/main" val="2169030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533B-FE29-ACA3-85D0-4CAD96E3B868}"/>
              </a:ext>
            </a:extLst>
          </p:cNvPr>
          <p:cNvSpPr>
            <a:spLocks noGrp="1"/>
          </p:cNvSpPr>
          <p:nvPr>
            <p:ph type="title"/>
          </p:nvPr>
        </p:nvSpPr>
        <p:spPr>
          <a:xfrm>
            <a:off x="457200" y="260350"/>
            <a:ext cx="4691063" cy="487362"/>
          </a:xfrm>
        </p:spPr>
        <p:txBody>
          <a:bodyPr>
            <a:normAutofit fontScale="90000"/>
          </a:bodyPr>
          <a:lstStyle/>
          <a:p>
            <a:pPr algn="l"/>
            <a:r>
              <a:rPr lang="en-GB" dirty="0"/>
              <a:t>Mach band effect</a:t>
            </a:r>
            <a:endParaRPr lang="en-IN" dirty="0"/>
          </a:p>
        </p:txBody>
      </p:sp>
      <p:sp>
        <p:nvSpPr>
          <p:cNvPr id="4" name="Slide Number Placeholder 3">
            <a:extLst>
              <a:ext uri="{FF2B5EF4-FFF2-40B4-BE49-F238E27FC236}">
                <a16:creationId xmlns:a16="http://schemas.microsoft.com/office/drawing/2014/main" id="{97CBD674-378F-FC77-3FDE-F129EC85F2A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63</a:t>
            </a:fld>
            <a:endParaRPr lang="en-US"/>
          </a:p>
        </p:txBody>
      </p:sp>
      <p:pic>
        <p:nvPicPr>
          <p:cNvPr id="6" name="Picture 5">
            <a:extLst>
              <a:ext uri="{FF2B5EF4-FFF2-40B4-BE49-F238E27FC236}">
                <a16:creationId xmlns:a16="http://schemas.microsoft.com/office/drawing/2014/main" id="{4AFF4862-61F5-93A8-180F-55387254E16E}"/>
              </a:ext>
            </a:extLst>
          </p:cNvPr>
          <p:cNvPicPr>
            <a:picLocks noChangeAspect="1"/>
          </p:cNvPicPr>
          <p:nvPr/>
        </p:nvPicPr>
        <p:blipFill>
          <a:blip r:embed="rId2"/>
          <a:stretch>
            <a:fillRect/>
          </a:stretch>
        </p:blipFill>
        <p:spPr>
          <a:xfrm>
            <a:off x="2505075" y="2581275"/>
            <a:ext cx="8248650" cy="4267200"/>
          </a:xfrm>
          <a:prstGeom prst="rect">
            <a:avLst/>
          </a:prstGeom>
        </p:spPr>
      </p:pic>
      <p:pic>
        <p:nvPicPr>
          <p:cNvPr id="8" name="Picture 7">
            <a:extLst>
              <a:ext uri="{FF2B5EF4-FFF2-40B4-BE49-F238E27FC236}">
                <a16:creationId xmlns:a16="http://schemas.microsoft.com/office/drawing/2014/main" id="{8E3F6CC7-A0CD-C2A5-3FBE-67468DA2576C}"/>
              </a:ext>
            </a:extLst>
          </p:cNvPr>
          <p:cNvPicPr>
            <a:picLocks noChangeAspect="1"/>
          </p:cNvPicPr>
          <p:nvPr/>
        </p:nvPicPr>
        <p:blipFill>
          <a:blip r:embed="rId3"/>
          <a:stretch>
            <a:fillRect/>
          </a:stretch>
        </p:blipFill>
        <p:spPr>
          <a:xfrm>
            <a:off x="609600" y="1066800"/>
            <a:ext cx="6019800" cy="1981200"/>
          </a:xfrm>
          <a:prstGeom prst="rect">
            <a:avLst/>
          </a:prstGeom>
        </p:spPr>
      </p:pic>
      <p:pic>
        <p:nvPicPr>
          <p:cNvPr id="10" name="Picture 9">
            <a:extLst>
              <a:ext uri="{FF2B5EF4-FFF2-40B4-BE49-F238E27FC236}">
                <a16:creationId xmlns:a16="http://schemas.microsoft.com/office/drawing/2014/main" id="{D4E134F1-0462-443D-E998-BDFE62FA0B9A}"/>
              </a:ext>
            </a:extLst>
          </p:cNvPr>
          <p:cNvPicPr>
            <a:picLocks noChangeAspect="1"/>
          </p:cNvPicPr>
          <p:nvPr/>
        </p:nvPicPr>
        <p:blipFill>
          <a:blip r:embed="rId4"/>
          <a:stretch>
            <a:fillRect/>
          </a:stretch>
        </p:blipFill>
        <p:spPr>
          <a:xfrm>
            <a:off x="6629400" y="136524"/>
            <a:ext cx="5562600" cy="1981200"/>
          </a:xfrm>
          <a:prstGeom prst="rect">
            <a:avLst/>
          </a:prstGeom>
        </p:spPr>
      </p:pic>
    </p:spTree>
    <p:extLst>
      <p:ext uri="{BB962C8B-B14F-4D97-AF65-F5344CB8AC3E}">
        <p14:creationId xmlns:p14="http://schemas.microsoft.com/office/powerpoint/2010/main" val="222072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400800" y="198438"/>
            <a:ext cx="5562600" cy="2971799"/>
          </a:xfrm>
          <a:prstGeom prst="rect">
            <a:avLst/>
          </a:prstGeom>
          <a:noFill/>
          <a:ln w="9525">
            <a:noFill/>
            <a:miter lim="800000"/>
            <a:headEnd/>
            <a:tailEnd/>
          </a:ln>
        </p:spPr>
      </p:pic>
      <p:sp>
        <p:nvSpPr>
          <p:cNvPr id="29700" name="Rectangle 5"/>
          <p:cNvSpPr>
            <a:spLocks noChangeArrowheads="1"/>
          </p:cNvSpPr>
          <p:nvPr/>
        </p:nvSpPr>
        <p:spPr bwMode="auto">
          <a:xfrm>
            <a:off x="228600" y="727075"/>
            <a:ext cx="5257800" cy="1219200"/>
          </a:xfrm>
          <a:prstGeom prst="rect">
            <a:avLst/>
          </a:prstGeom>
          <a:noFill/>
          <a:ln w="9525">
            <a:noFill/>
            <a:miter lim="800000"/>
            <a:headEnd/>
            <a:tailEnd/>
          </a:ln>
        </p:spPr>
        <p:txBody>
          <a:bodyPr/>
          <a:lstStyle/>
          <a:p>
            <a:pPr marL="342900" indent="-342900" algn="ctr">
              <a:lnSpc>
                <a:spcPct val="150000"/>
              </a:lnSpc>
              <a:spcBef>
                <a:spcPct val="20000"/>
              </a:spcBef>
              <a:buClr>
                <a:schemeClr val="hlink"/>
              </a:buClr>
              <a:buSzPct val="110000"/>
            </a:pPr>
            <a:r>
              <a:rPr lang="en-US" sz="2000" dirty="0">
                <a:solidFill>
                  <a:srgbClr val="0000FF"/>
                </a:solidFill>
                <a:latin typeface="Times New Roman" pitchFamily="18" charset="0"/>
                <a:cs typeface="Times New Roman" pitchFamily="18" charset="0"/>
                <a:sym typeface="Symbol" pitchFamily="18" charset="2"/>
              </a:rPr>
              <a:t>The second</a:t>
            </a:r>
            <a:r>
              <a:rPr lang="en-US" sz="2000" dirty="0">
                <a:latin typeface="Times New Roman" pitchFamily="18" charset="0"/>
                <a:cs typeface="Times New Roman" pitchFamily="18" charset="0"/>
                <a:sym typeface="Symbol" pitchFamily="18" charset="2"/>
              </a:rPr>
              <a:t> phenomena, called simultaneous contrast, a spot may appears to the eye to become darker as the background gets lighter</a:t>
            </a:r>
            <a:r>
              <a:rPr lang="en-US" sz="2000" dirty="0">
                <a:sym typeface="Symbol" pitchFamily="18" charset="2"/>
              </a:rPr>
              <a:t>.</a:t>
            </a:r>
          </a:p>
        </p:txBody>
      </p:sp>
      <p:sp>
        <p:nvSpPr>
          <p:cNvPr id="29701" name="Rectangle 6"/>
          <p:cNvSpPr>
            <a:spLocks noChangeArrowheads="1"/>
          </p:cNvSpPr>
          <p:nvPr/>
        </p:nvSpPr>
        <p:spPr bwMode="auto">
          <a:xfrm>
            <a:off x="228600" y="184150"/>
            <a:ext cx="8389937" cy="533400"/>
          </a:xfrm>
          <a:prstGeom prst="rect">
            <a:avLst/>
          </a:prstGeom>
          <a:noFill/>
          <a:ln w="9525">
            <a:noFill/>
            <a:miter lim="800000"/>
            <a:headEnd/>
            <a:tailEnd/>
          </a:ln>
        </p:spPr>
        <p:txBody>
          <a:bodyPr anchor="b"/>
          <a:lstStyle/>
          <a:p>
            <a:r>
              <a:rPr lang="en-US" sz="2800" b="1" dirty="0">
                <a:latin typeface="Times New Roman" pitchFamily="18" charset="0"/>
                <a:cs typeface="Times New Roman" pitchFamily="18" charset="0"/>
                <a:sym typeface="Symbol" pitchFamily="18" charset="2"/>
              </a:rPr>
              <a:t>Simultaneous contrast</a:t>
            </a:r>
            <a:endParaRPr lang="en-US" sz="2800" b="1" i="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64</a:t>
            </a:fld>
            <a:endParaRPr lang="en-US"/>
          </a:p>
        </p:txBody>
      </p:sp>
      <p:pic>
        <p:nvPicPr>
          <p:cNvPr id="3" name="Picture 2">
            <a:extLst>
              <a:ext uri="{FF2B5EF4-FFF2-40B4-BE49-F238E27FC236}">
                <a16:creationId xmlns:a16="http://schemas.microsoft.com/office/drawing/2014/main" id="{F6C39E16-2475-6686-8435-70D9C8FF9C4A}"/>
              </a:ext>
            </a:extLst>
          </p:cNvPr>
          <p:cNvPicPr>
            <a:picLocks noChangeAspect="1"/>
          </p:cNvPicPr>
          <p:nvPr/>
        </p:nvPicPr>
        <p:blipFill>
          <a:blip r:embed="rId3"/>
          <a:stretch>
            <a:fillRect/>
          </a:stretch>
        </p:blipFill>
        <p:spPr>
          <a:xfrm>
            <a:off x="489743" y="2286000"/>
            <a:ext cx="4996657" cy="1143000"/>
          </a:xfrm>
          <a:prstGeom prst="rect">
            <a:avLst/>
          </a:prstGeom>
        </p:spPr>
      </p:pic>
      <p:pic>
        <p:nvPicPr>
          <p:cNvPr id="4" name="Picture 3">
            <a:extLst>
              <a:ext uri="{FF2B5EF4-FFF2-40B4-BE49-F238E27FC236}">
                <a16:creationId xmlns:a16="http://schemas.microsoft.com/office/drawing/2014/main" id="{F0597784-FFE9-CFE6-472C-A171344DB307}"/>
              </a:ext>
            </a:extLst>
          </p:cNvPr>
          <p:cNvPicPr>
            <a:picLocks noChangeAspect="1"/>
          </p:cNvPicPr>
          <p:nvPr/>
        </p:nvPicPr>
        <p:blipFill>
          <a:blip r:embed="rId4"/>
          <a:stretch>
            <a:fillRect/>
          </a:stretch>
        </p:blipFill>
        <p:spPr>
          <a:xfrm>
            <a:off x="6096000" y="3276601"/>
            <a:ext cx="6019800" cy="3397250"/>
          </a:xfrm>
          <a:prstGeom prst="rect">
            <a:avLst/>
          </a:prstGeom>
        </p:spPr>
      </p:pic>
      <p:pic>
        <p:nvPicPr>
          <p:cNvPr id="5" name="Picture 4">
            <a:extLst>
              <a:ext uri="{FF2B5EF4-FFF2-40B4-BE49-F238E27FC236}">
                <a16:creationId xmlns:a16="http://schemas.microsoft.com/office/drawing/2014/main" id="{79851B76-153C-6913-770B-A5BAA9D5097D}"/>
              </a:ext>
            </a:extLst>
          </p:cNvPr>
          <p:cNvPicPr>
            <a:picLocks noChangeAspect="1"/>
          </p:cNvPicPr>
          <p:nvPr/>
        </p:nvPicPr>
        <p:blipFill>
          <a:blip r:embed="rId5"/>
          <a:stretch>
            <a:fillRect/>
          </a:stretch>
        </p:blipFill>
        <p:spPr>
          <a:xfrm>
            <a:off x="418149" y="4070405"/>
            <a:ext cx="6211251" cy="841321"/>
          </a:xfrm>
          <a:prstGeom prst="rect">
            <a:avLst/>
          </a:prstGeom>
        </p:spPr>
      </p:pic>
      <p:sp>
        <p:nvSpPr>
          <p:cNvPr id="7" name="Rectangle 4">
            <a:extLst>
              <a:ext uri="{FF2B5EF4-FFF2-40B4-BE49-F238E27FC236}">
                <a16:creationId xmlns:a16="http://schemas.microsoft.com/office/drawing/2014/main" id="{60CA96D4-CC64-6AB2-B4F4-87B5CDF9E9B3}"/>
              </a:ext>
            </a:extLst>
          </p:cNvPr>
          <p:cNvSpPr>
            <a:spLocks noChangeArrowheads="1"/>
          </p:cNvSpPr>
          <p:nvPr/>
        </p:nvSpPr>
        <p:spPr bwMode="auto">
          <a:xfrm>
            <a:off x="228599" y="3494142"/>
            <a:ext cx="4267201" cy="457200"/>
          </a:xfrm>
          <a:prstGeom prst="rect">
            <a:avLst/>
          </a:prstGeom>
          <a:noFill/>
          <a:ln w="9525">
            <a:noFill/>
            <a:miter lim="800000"/>
            <a:headEnd/>
            <a:tailEnd/>
          </a:ln>
        </p:spPr>
        <p:txBody>
          <a:bodyPr anchor="b"/>
          <a:lstStyle/>
          <a:p>
            <a:r>
              <a:rPr lang="en-US" sz="2800" dirty="0">
                <a:latin typeface="Arial Rounded MT Bold" pitchFamily="34" charset="0"/>
                <a:cs typeface="Times New Roman" pitchFamily="18" charset="0"/>
              </a:rPr>
              <a:t>Optical Illusions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230E-6F78-2AC0-0C81-C893E98D76AD}"/>
              </a:ext>
            </a:extLst>
          </p:cNvPr>
          <p:cNvSpPr>
            <a:spLocks noGrp="1"/>
          </p:cNvSpPr>
          <p:nvPr>
            <p:ph type="title"/>
          </p:nvPr>
        </p:nvSpPr>
        <p:spPr>
          <a:xfrm>
            <a:off x="191344" y="76200"/>
            <a:ext cx="7086600" cy="838200"/>
          </a:xfrm>
        </p:spPr>
        <p:txBody>
          <a:bodyPr>
            <a:normAutofit fontScale="90000"/>
          </a:bodyPr>
          <a:lstStyle/>
          <a:p>
            <a:r>
              <a:rPr lang="en-GB" dirty="0"/>
              <a:t>Intensity and spatial Resolution</a:t>
            </a:r>
            <a:endParaRPr lang="en-IN" dirty="0"/>
          </a:p>
        </p:txBody>
      </p:sp>
      <p:sp>
        <p:nvSpPr>
          <p:cNvPr id="4" name="Slide Number Placeholder 3">
            <a:extLst>
              <a:ext uri="{FF2B5EF4-FFF2-40B4-BE49-F238E27FC236}">
                <a16:creationId xmlns:a16="http://schemas.microsoft.com/office/drawing/2014/main" id="{247FAFB8-A304-9EF9-9F31-B098B423C50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65</a:t>
            </a:fld>
            <a:endParaRPr lang="en-US"/>
          </a:p>
        </p:txBody>
      </p:sp>
      <p:pic>
        <p:nvPicPr>
          <p:cNvPr id="6" name="Picture 5">
            <a:extLst>
              <a:ext uri="{FF2B5EF4-FFF2-40B4-BE49-F238E27FC236}">
                <a16:creationId xmlns:a16="http://schemas.microsoft.com/office/drawing/2014/main" id="{4DA90932-CB8B-5A76-84B2-1E82B7AD4105}"/>
              </a:ext>
            </a:extLst>
          </p:cNvPr>
          <p:cNvPicPr>
            <a:picLocks noChangeAspect="1"/>
          </p:cNvPicPr>
          <p:nvPr/>
        </p:nvPicPr>
        <p:blipFill>
          <a:blip r:embed="rId2"/>
          <a:stretch>
            <a:fillRect/>
          </a:stretch>
        </p:blipFill>
        <p:spPr>
          <a:xfrm>
            <a:off x="733425" y="1143000"/>
            <a:ext cx="5334000" cy="1219200"/>
          </a:xfrm>
          <a:prstGeom prst="rect">
            <a:avLst/>
          </a:prstGeom>
        </p:spPr>
      </p:pic>
      <p:sp>
        <p:nvSpPr>
          <p:cNvPr id="7" name="Title 1">
            <a:extLst>
              <a:ext uri="{FF2B5EF4-FFF2-40B4-BE49-F238E27FC236}">
                <a16:creationId xmlns:a16="http://schemas.microsoft.com/office/drawing/2014/main" id="{D1788E87-A1C9-47C1-23D0-2F94FF22DA06}"/>
              </a:ext>
            </a:extLst>
          </p:cNvPr>
          <p:cNvSpPr txBox="1">
            <a:spLocks/>
          </p:cNvSpPr>
          <p:nvPr/>
        </p:nvSpPr>
        <p:spPr>
          <a:xfrm>
            <a:off x="-152400" y="2438400"/>
            <a:ext cx="5486400" cy="838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Image interpolation</a:t>
            </a:r>
            <a:endParaRPr lang="en-IN" dirty="0"/>
          </a:p>
        </p:txBody>
      </p:sp>
      <p:pic>
        <p:nvPicPr>
          <p:cNvPr id="9" name="Picture 8">
            <a:extLst>
              <a:ext uri="{FF2B5EF4-FFF2-40B4-BE49-F238E27FC236}">
                <a16:creationId xmlns:a16="http://schemas.microsoft.com/office/drawing/2014/main" id="{DFB070EF-AF94-456E-047A-541D48826A66}"/>
              </a:ext>
            </a:extLst>
          </p:cNvPr>
          <p:cNvPicPr>
            <a:picLocks noChangeAspect="1"/>
          </p:cNvPicPr>
          <p:nvPr/>
        </p:nvPicPr>
        <p:blipFill>
          <a:blip r:embed="rId3"/>
          <a:stretch>
            <a:fillRect/>
          </a:stretch>
        </p:blipFill>
        <p:spPr>
          <a:xfrm>
            <a:off x="609600" y="3276600"/>
            <a:ext cx="4953000" cy="3444876"/>
          </a:xfrm>
          <a:prstGeom prst="rect">
            <a:avLst/>
          </a:prstGeom>
        </p:spPr>
      </p:pic>
      <p:pic>
        <p:nvPicPr>
          <p:cNvPr id="11" name="Picture 10">
            <a:extLst>
              <a:ext uri="{FF2B5EF4-FFF2-40B4-BE49-F238E27FC236}">
                <a16:creationId xmlns:a16="http://schemas.microsoft.com/office/drawing/2014/main" id="{09FD062B-AB16-4249-E2C2-E3FAA83087AA}"/>
              </a:ext>
            </a:extLst>
          </p:cNvPr>
          <p:cNvPicPr>
            <a:picLocks noChangeAspect="1"/>
          </p:cNvPicPr>
          <p:nvPr/>
        </p:nvPicPr>
        <p:blipFill>
          <a:blip r:embed="rId4"/>
          <a:stretch>
            <a:fillRect/>
          </a:stretch>
        </p:blipFill>
        <p:spPr>
          <a:xfrm>
            <a:off x="5867400" y="914400"/>
            <a:ext cx="6296025" cy="5807076"/>
          </a:xfrm>
          <a:prstGeom prst="rect">
            <a:avLst/>
          </a:prstGeom>
        </p:spPr>
      </p:pic>
    </p:spTree>
    <p:extLst>
      <p:ext uri="{BB962C8B-B14F-4D97-AF65-F5344CB8AC3E}">
        <p14:creationId xmlns:p14="http://schemas.microsoft.com/office/powerpoint/2010/main" val="3245721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CE01C1-B963-4041-BCDE-82CA1397AEFA}"/>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66</a:t>
            </a:fld>
            <a:endParaRPr lang="en-US" dirty="0"/>
          </a:p>
        </p:txBody>
      </p:sp>
      <p:sp>
        <p:nvSpPr>
          <p:cNvPr id="7" name="Content Placeholder 2">
            <a:extLst>
              <a:ext uri="{FF2B5EF4-FFF2-40B4-BE49-F238E27FC236}">
                <a16:creationId xmlns:a16="http://schemas.microsoft.com/office/drawing/2014/main" id="{D9579A6D-A39A-4309-8F46-430B9CD94F2F}"/>
              </a:ext>
            </a:extLst>
          </p:cNvPr>
          <p:cNvSpPr txBox="1">
            <a:spLocks/>
          </p:cNvSpPr>
          <p:nvPr/>
        </p:nvSpPr>
        <p:spPr>
          <a:xfrm>
            <a:off x="633412" y="2464214"/>
            <a:ext cx="10515600" cy="955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latin typeface="Calibri" panose="020F0502020204030204" pitchFamily="34" charset="0"/>
                <a:ea typeface="Calibri" panose="020F0502020204030204" pitchFamily="34" charset="0"/>
                <a:cs typeface="Times New Roman" panose="02020603050405020304" pitchFamily="18" charset="0"/>
              </a:rPr>
              <a:t>C</a:t>
            </a:r>
            <a:r>
              <a:rPr lang="en-GB" sz="6000" dirty="0">
                <a:effectLst/>
                <a:latin typeface="Calibri" panose="020F0502020204030204" pitchFamily="34" charset="0"/>
                <a:ea typeface="Calibri" panose="020F0502020204030204" pitchFamily="34" charset="0"/>
                <a:cs typeface="Times New Roman" panose="02020603050405020304" pitchFamily="18" charset="0"/>
              </a:rPr>
              <a:t>olour models</a:t>
            </a:r>
            <a:endParaRPr lang="en-IN" sz="6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1565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312187-00A0-B2DB-F7E0-8D994AC1E26B}"/>
              </a:ext>
            </a:extLst>
          </p:cNvPr>
          <p:cNvSpPr>
            <a:spLocks noGrp="1"/>
          </p:cNvSpPr>
          <p:nvPr>
            <p:ph type="sldNum" sz="quarter" idx="12"/>
          </p:nvPr>
        </p:nvSpPr>
        <p:spPr/>
        <p:txBody>
          <a:bodyPr/>
          <a:lstStyle/>
          <a:p>
            <a:pPr marL="38100"/>
            <a:fld id="{81D60167-4931-47E6-BA6A-407CBD079E47}" type="slidenum">
              <a:rPr lang="en-IN" smtClean="0"/>
              <a:pPr marL="38100"/>
              <a:t>67</a:t>
            </a:fld>
            <a:endParaRPr lang="en-IN" dirty="0"/>
          </a:p>
        </p:txBody>
      </p:sp>
      <p:pic>
        <p:nvPicPr>
          <p:cNvPr id="8" name="Picture 7">
            <a:extLst>
              <a:ext uri="{FF2B5EF4-FFF2-40B4-BE49-F238E27FC236}">
                <a16:creationId xmlns:a16="http://schemas.microsoft.com/office/drawing/2014/main" id="{BE34C6AC-CE76-9550-9581-72492CD56BC3}"/>
              </a:ext>
            </a:extLst>
          </p:cNvPr>
          <p:cNvPicPr>
            <a:picLocks noChangeAspect="1"/>
          </p:cNvPicPr>
          <p:nvPr/>
        </p:nvPicPr>
        <p:blipFill>
          <a:blip r:embed="rId2"/>
          <a:stretch>
            <a:fillRect/>
          </a:stretch>
        </p:blipFill>
        <p:spPr>
          <a:xfrm>
            <a:off x="1055440" y="1038567"/>
            <a:ext cx="10515600" cy="5735662"/>
          </a:xfrm>
          <a:prstGeom prst="rect">
            <a:avLst/>
          </a:prstGeom>
        </p:spPr>
      </p:pic>
      <p:sp>
        <p:nvSpPr>
          <p:cNvPr id="2" name="Content Placeholder 2">
            <a:extLst>
              <a:ext uri="{FF2B5EF4-FFF2-40B4-BE49-F238E27FC236}">
                <a16:creationId xmlns:a16="http://schemas.microsoft.com/office/drawing/2014/main" id="{C292300F-6A72-1F7A-3A8C-97AFEBD20048}"/>
              </a:ext>
            </a:extLst>
          </p:cNvPr>
          <p:cNvSpPr txBox="1">
            <a:spLocks/>
          </p:cNvSpPr>
          <p:nvPr/>
        </p:nvSpPr>
        <p:spPr>
          <a:xfrm>
            <a:off x="119336" y="17729"/>
            <a:ext cx="10515600" cy="955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latin typeface="Calibri" panose="020F0502020204030204" pitchFamily="34" charset="0"/>
                <a:ea typeface="Calibri" panose="020F0502020204030204" pitchFamily="34" charset="0"/>
                <a:cs typeface="Times New Roman" panose="02020603050405020304" pitchFamily="18" charset="0"/>
              </a:rPr>
              <a:t>C</a:t>
            </a:r>
            <a:r>
              <a:rPr lang="en-GB" sz="6000" dirty="0">
                <a:effectLst/>
                <a:latin typeface="Calibri" panose="020F0502020204030204" pitchFamily="34" charset="0"/>
                <a:ea typeface="Calibri" panose="020F0502020204030204" pitchFamily="34" charset="0"/>
                <a:cs typeface="Times New Roman" panose="02020603050405020304" pitchFamily="18" charset="0"/>
              </a:rPr>
              <a:t>olour models- Introduction</a:t>
            </a:r>
            <a:endParaRPr lang="en-IN" sz="6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1848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87E1-FC05-5287-FFF1-FF42498D0E2D}"/>
              </a:ext>
            </a:extLst>
          </p:cNvPr>
          <p:cNvSpPr>
            <a:spLocks noGrp="1"/>
          </p:cNvSpPr>
          <p:nvPr>
            <p:ph type="title"/>
          </p:nvPr>
        </p:nvSpPr>
        <p:spPr>
          <a:xfrm>
            <a:off x="263352" y="136525"/>
            <a:ext cx="10515600" cy="1325563"/>
          </a:xfrm>
        </p:spPr>
        <p:txBody>
          <a:bodyPr/>
          <a:lstStyle/>
          <a:p>
            <a:r>
              <a:rPr lang="en-GB" b="1" dirty="0"/>
              <a:t>Colour Models</a:t>
            </a:r>
            <a:endParaRPr lang="en-IN" b="1" dirty="0"/>
          </a:p>
        </p:txBody>
      </p:sp>
      <p:pic>
        <p:nvPicPr>
          <p:cNvPr id="6" name="Content Placeholder 5">
            <a:extLst>
              <a:ext uri="{FF2B5EF4-FFF2-40B4-BE49-F238E27FC236}">
                <a16:creationId xmlns:a16="http://schemas.microsoft.com/office/drawing/2014/main" id="{AFBDDAB0-AC14-4D0D-89ED-4421194AC6BE}"/>
              </a:ext>
            </a:extLst>
          </p:cNvPr>
          <p:cNvPicPr>
            <a:picLocks noGrp="1" noChangeAspect="1"/>
          </p:cNvPicPr>
          <p:nvPr>
            <p:ph idx="1"/>
          </p:nvPr>
        </p:nvPicPr>
        <p:blipFill>
          <a:blip r:embed="rId2"/>
          <a:stretch>
            <a:fillRect/>
          </a:stretch>
        </p:blipFill>
        <p:spPr>
          <a:xfrm>
            <a:off x="1448500" y="1335708"/>
            <a:ext cx="10009112" cy="4186583"/>
          </a:xfrm>
        </p:spPr>
      </p:pic>
      <p:sp>
        <p:nvSpPr>
          <p:cNvPr id="4" name="Slide Number Placeholder 3">
            <a:extLst>
              <a:ext uri="{FF2B5EF4-FFF2-40B4-BE49-F238E27FC236}">
                <a16:creationId xmlns:a16="http://schemas.microsoft.com/office/drawing/2014/main" id="{AA235615-6792-DABE-56C2-FD06A35284B6}"/>
              </a:ext>
            </a:extLst>
          </p:cNvPr>
          <p:cNvSpPr>
            <a:spLocks noGrp="1"/>
          </p:cNvSpPr>
          <p:nvPr>
            <p:ph type="sldNum" sz="quarter" idx="12"/>
          </p:nvPr>
        </p:nvSpPr>
        <p:spPr/>
        <p:txBody>
          <a:bodyPr/>
          <a:lstStyle/>
          <a:p>
            <a:pPr marL="38100"/>
            <a:fld id="{81D60167-4931-47E6-BA6A-407CBD079E47}" type="slidenum">
              <a:rPr lang="en-IN" smtClean="0"/>
              <a:pPr marL="38100"/>
              <a:t>68</a:t>
            </a:fld>
            <a:endParaRPr lang="en-IN" dirty="0"/>
          </a:p>
        </p:txBody>
      </p:sp>
    </p:spTree>
    <p:extLst>
      <p:ext uri="{BB962C8B-B14F-4D97-AF65-F5344CB8AC3E}">
        <p14:creationId xmlns:p14="http://schemas.microsoft.com/office/powerpoint/2010/main" val="1763791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8DDAFB4-BF98-4919-BC97-35C7D9358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921565"/>
            <a:ext cx="5935663" cy="493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a:extLst>
              <a:ext uri="{FF2B5EF4-FFF2-40B4-BE49-F238E27FC236}">
                <a16:creationId xmlns:a16="http://schemas.microsoft.com/office/drawing/2014/main" id="{1831FC08-DFCA-42D8-8DD2-5317250577AE}"/>
              </a:ext>
            </a:extLst>
          </p:cNvPr>
          <p:cNvSpPr txBox="1">
            <a:spLocks noChangeArrowheads="1"/>
          </p:cNvSpPr>
          <p:nvPr/>
        </p:nvSpPr>
        <p:spPr bwMode="auto">
          <a:xfrm>
            <a:off x="7558812" y="1663670"/>
            <a:ext cx="327711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新細明體" panose="020B0604030504040204" pitchFamily="18" charset="-120"/>
              </a:defRPr>
            </a:lvl1pPr>
            <a:lvl2pPr marL="742950" indent="-285750">
              <a:defRPr kumimoji="1" sz="2400">
                <a:solidFill>
                  <a:schemeClr val="tx1"/>
                </a:solidFill>
                <a:latin typeface="Tahoma" panose="020B0604030504040204" pitchFamily="34" charset="0"/>
                <a:ea typeface="新細明體" panose="020B0604030504040204" pitchFamily="18" charset="-120"/>
              </a:defRPr>
            </a:lvl2pPr>
            <a:lvl3pPr marL="1143000" indent="-228600">
              <a:defRPr kumimoji="1" sz="2400">
                <a:solidFill>
                  <a:schemeClr val="tx1"/>
                </a:solidFill>
                <a:latin typeface="Tahoma" panose="020B0604030504040204" pitchFamily="34" charset="0"/>
                <a:ea typeface="新細明體" panose="020B0604030504040204" pitchFamily="18" charset="-120"/>
              </a:defRPr>
            </a:lvl3pPr>
            <a:lvl4pPr marL="1600200" indent="-228600">
              <a:defRPr kumimoji="1" sz="2400">
                <a:solidFill>
                  <a:schemeClr val="tx1"/>
                </a:solidFill>
                <a:latin typeface="Tahoma" panose="020B0604030504040204" pitchFamily="34" charset="0"/>
                <a:ea typeface="新細明體" panose="020B0604030504040204" pitchFamily="18" charset="-120"/>
              </a:defRPr>
            </a:lvl4pPr>
            <a:lvl5pPr marL="2057400" indent="-228600">
              <a:defRPr kumimoji="1" sz="24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9pPr>
          </a:lstStyle>
          <a:p>
            <a:pPr eaLnBrk="1" hangingPunct="1"/>
            <a:r>
              <a:rPr lang="en-US" altLang="zh-TW" sz="2200" dirty="0"/>
              <a:t>By additivity of colors:</a:t>
            </a:r>
          </a:p>
          <a:p>
            <a:pPr eaLnBrk="1" hangingPunct="1"/>
            <a:r>
              <a:rPr lang="en-US" altLang="zh-TW" sz="2200" dirty="0"/>
              <a:t>Any color inside the</a:t>
            </a:r>
          </a:p>
          <a:p>
            <a:pPr eaLnBrk="1" hangingPunct="1"/>
            <a:r>
              <a:rPr lang="en-US" altLang="zh-TW" sz="2200" dirty="0"/>
              <a:t>triangle can be produced</a:t>
            </a:r>
          </a:p>
          <a:p>
            <a:pPr eaLnBrk="1" hangingPunct="1"/>
            <a:r>
              <a:rPr lang="en-US" altLang="zh-TW" sz="2200" dirty="0"/>
              <a:t>by </a:t>
            </a:r>
            <a:r>
              <a:rPr lang="en-US" altLang="zh-TW" sz="2200" dirty="0">
                <a:solidFill>
                  <a:schemeClr val="hlink"/>
                </a:solidFill>
              </a:rPr>
              <a:t>combinations</a:t>
            </a:r>
            <a:r>
              <a:rPr lang="en-US" altLang="zh-TW" sz="2200" dirty="0"/>
              <a:t> of the</a:t>
            </a:r>
          </a:p>
          <a:p>
            <a:pPr eaLnBrk="1" hangingPunct="1"/>
            <a:r>
              <a:rPr lang="en-US" altLang="zh-TW" sz="2200" dirty="0"/>
              <a:t>three initial colors</a:t>
            </a:r>
          </a:p>
        </p:txBody>
      </p:sp>
      <p:sp>
        <p:nvSpPr>
          <p:cNvPr id="25604" name="Line 4">
            <a:extLst>
              <a:ext uri="{FF2B5EF4-FFF2-40B4-BE49-F238E27FC236}">
                <a16:creationId xmlns:a16="http://schemas.microsoft.com/office/drawing/2014/main" id="{6A0C720A-4301-466F-ABAF-D6AC5A3663C0}"/>
              </a:ext>
            </a:extLst>
          </p:cNvPr>
          <p:cNvSpPr>
            <a:spLocks noChangeShapeType="1"/>
          </p:cNvSpPr>
          <p:nvPr/>
        </p:nvSpPr>
        <p:spPr bwMode="auto">
          <a:xfrm>
            <a:off x="5943600" y="3733800"/>
            <a:ext cx="1828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05" name="Text Box 5">
            <a:extLst>
              <a:ext uri="{FF2B5EF4-FFF2-40B4-BE49-F238E27FC236}">
                <a16:creationId xmlns:a16="http://schemas.microsoft.com/office/drawing/2014/main" id="{BDB88FB5-3E87-4AB9-8329-9AEBCA8E7BAB}"/>
              </a:ext>
            </a:extLst>
          </p:cNvPr>
          <p:cNvSpPr txBox="1">
            <a:spLocks noChangeArrowheads="1"/>
          </p:cNvSpPr>
          <p:nvPr/>
        </p:nvSpPr>
        <p:spPr bwMode="auto">
          <a:xfrm>
            <a:off x="7756526" y="3462339"/>
            <a:ext cx="20826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新細明體" panose="020B0604030504040204" pitchFamily="18" charset="-120"/>
              </a:defRPr>
            </a:lvl1pPr>
            <a:lvl2pPr marL="742950" indent="-285750">
              <a:defRPr kumimoji="1" sz="2400">
                <a:solidFill>
                  <a:schemeClr val="tx1"/>
                </a:solidFill>
                <a:latin typeface="Tahoma" panose="020B0604030504040204" pitchFamily="34" charset="0"/>
                <a:ea typeface="新細明體" panose="020B0604030504040204" pitchFamily="18" charset="-120"/>
              </a:defRPr>
            </a:lvl2pPr>
            <a:lvl3pPr marL="1143000" indent="-228600">
              <a:defRPr kumimoji="1" sz="2400">
                <a:solidFill>
                  <a:schemeClr val="tx1"/>
                </a:solidFill>
                <a:latin typeface="Tahoma" panose="020B0604030504040204" pitchFamily="34" charset="0"/>
                <a:ea typeface="新細明體" panose="020B0604030504040204" pitchFamily="18" charset="-120"/>
              </a:defRPr>
            </a:lvl3pPr>
            <a:lvl4pPr marL="1600200" indent="-228600">
              <a:defRPr kumimoji="1" sz="2400">
                <a:solidFill>
                  <a:schemeClr val="tx1"/>
                </a:solidFill>
                <a:latin typeface="Tahoma" panose="020B0604030504040204" pitchFamily="34" charset="0"/>
                <a:ea typeface="新細明體" panose="020B0604030504040204" pitchFamily="18" charset="-120"/>
              </a:defRPr>
            </a:lvl4pPr>
            <a:lvl5pPr marL="2057400" indent="-228600">
              <a:defRPr kumimoji="1" sz="24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9pPr>
          </a:lstStyle>
          <a:p>
            <a:pPr eaLnBrk="1" hangingPunct="1"/>
            <a:r>
              <a:rPr lang="en-US" altLang="zh-TW"/>
              <a:t>RGB gamut of</a:t>
            </a:r>
          </a:p>
          <a:p>
            <a:pPr eaLnBrk="1" hangingPunct="1"/>
            <a:r>
              <a:rPr lang="en-US" altLang="zh-TW"/>
              <a:t>monitors</a:t>
            </a:r>
          </a:p>
        </p:txBody>
      </p:sp>
      <p:sp>
        <p:nvSpPr>
          <p:cNvPr id="25606" name="Line 6">
            <a:extLst>
              <a:ext uri="{FF2B5EF4-FFF2-40B4-BE49-F238E27FC236}">
                <a16:creationId xmlns:a16="http://schemas.microsoft.com/office/drawing/2014/main" id="{E332FE48-2B41-491B-9211-834885629DBF}"/>
              </a:ext>
            </a:extLst>
          </p:cNvPr>
          <p:cNvSpPr>
            <a:spLocks noChangeShapeType="1"/>
          </p:cNvSpPr>
          <p:nvPr/>
        </p:nvSpPr>
        <p:spPr bwMode="auto">
          <a:xfrm>
            <a:off x="4953000" y="3886200"/>
            <a:ext cx="2743200" cy="91440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25607" name="Text Box 7">
            <a:extLst>
              <a:ext uri="{FF2B5EF4-FFF2-40B4-BE49-F238E27FC236}">
                <a16:creationId xmlns:a16="http://schemas.microsoft.com/office/drawing/2014/main" id="{90FDCB7B-85AC-4F88-AA98-AD07FCAD1D3C}"/>
              </a:ext>
            </a:extLst>
          </p:cNvPr>
          <p:cNvSpPr txBox="1">
            <a:spLocks noChangeArrowheads="1"/>
          </p:cNvSpPr>
          <p:nvPr/>
        </p:nvSpPr>
        <p:spPr bwMode="auto">
          <a:xfrm>
            <a:off x="7772400" y="4435476"/>
            <a:ext cx="2204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新細明體" panose="020B0604030504040204" pitchFamily="18" charset="-120"/>
              </a:defRPr>
            </a:lvl1pPr>
            <a:lvl2pPr marL="742950" indent="-285750">
              <a:defRPr kumimoji="1" sz="2400">
                <a:solidFill>
                  <a:schemeClr val="tx1"/>
                </a:solidFill>
                <a:latin typeface="Tahoma" panose="020B0604030504040204" pitchFamily="34" charset="0"/>
                <a:ea typeface="新細明體" panose="020B0604030504040204" pitchFamily="18" charset="-120"/>
              </a:defRPr>
            </a:lvl2pPr>
            <a:lvl3pPr marL="1143000" indent="-228600">
              <a:defRPr kumimoji="1" sz="2400">
                <a:solidFill>
                  <a:schemeClr val="tx1"/>
                </a:solidFill>
                <a:latin typeface="Tahoma" panose="020B0604030504040204" pitchFamily="34" charset="0"/>
                <a:ea typeface="新細明體" panose="020B0604030504040204" pitchFamily="18" charset="-120"/>
              </a:defRPr>
            </a:lvl3pPr>
            <a:lvl4pPr marL="1600200" indent="-228600">
              <a:defRPr kumimoji="1" sz="2400">
                <a:solidFill>
                  <a:schemeClr val="tx1"/>
                </a:solidFill>
                <a:latin typeface="Tahoma" panose="020B0604030504040204" pitchFamily="34" charset="0"/>
                <a:ea typeface="新細明體" panose="020B0604030504040204" pitchFamily="18" charset="-120"/>
              </a:defRPr>
            </a:lvl4pPr>
            <a:lvl5pPr marL="2057400" indent="-228600">
              <a:defRPr kumimoji="1" sz="24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anose="020B0604030504040204" pitchFamily="18" charset="-120"/>
              </a:defRPr>
            </a:lvl9pPr>
          </a:lstStyle>
          <a:p>
            <a:pPr eaLnBrk="1" hangingPunct="1"/>
            <a:r>
              <a:rPr lang="en-US" altLang="zh-TW"/>
              <a:t>Color gamut of</a:t>
            </a:r>
          </a:p>
          <a:p>
            <a:pPr eaLnBrk="1" hangingPunct="1"/>
            <a:r>
              <a:rPr lang="en-US" altLang="zh-TW"/>
              <a:t>printers</a:t>
            </a:r>
          </a:p>
        </p:txBody>
      </p:sp>
      <p:sp>
        <p:nvSpPr>
          <p:cNvPr id="4" name="Slide Number Placeholder 3">
            <a:extLst>
              <a:ext uri="{FF2B5EF4-FFF2-40B4-BE49-F238E27FC236}">
                <a16:creationId xmlns:a16="http://schemas.microsoft.com/office/drawing/2014/main" id="{E905B8A8-A6F3-402D-A23D-872E2E7A220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69</a:t>
            </a:fld>
            <a:endParaRPr lang="en-US" dirty="0"/>
          </a:p>
        </p:txBody>
      </p:sp>
      <p:sp>
        <p:nvSpPr>
          <p:cNvPr id="5" name="TextBox 4">
            <a:extLst>
              <a:ext uri="{FF2B5EF4-FFF2-40B4-BE49-F238E27FC236}">
                <a16:creationId xmlns:a16="http://schemas.microsoft.com/office/drawing/2014/main" id="{3A962E06-6DAF-45BC-8C0D-2FC8774A91AA}"/>
              </a:ext>
            </a:extLst>
          </p:cNvPr>
          <p:cNvSpPr txBox="1"/>
          <p:nvPr/>
        </p:nvSpPr>
        <p:spPr>
          <a:xfrm>
            <a:off x="152401" y="38779"/>
            <a:ext cx="11704239" cy="1569660"/>
          </a:xfrm>
          <a:prstGeom prst="rect">
            <a:avLst/>
          </a:prstGeom>
          <a:noFill/>
        </p:spPr>
        <p:txBody>
          <a:bodyPr wrap="square" rtlCol="0">
            <a:spAutoFit/>
          </a:bodyPr>
          <a:lstStyle/>
          <a:p>
            <a:pPr algn="just"/>
            <a:r>
              <a:rPr lang="en-GB" sz="2400" b="1" dirty="0">
                <a:latin typeface="Calibri" panose="020F0502020204030204" pitchFamily="34" charset="0"/>
                <a:ea typeface="Calibri" panose="020F0502020204030204" pitchFamily="34" charset="0"/>
                <a:cs typeface="Times New Roman" panose="02020603050405020304" pitchFamily="18" charset="0"/>
              </a:rPr>
              <a:t>C</a:t>
            </a:r>
            <a:r>
              <a:rPr lang="en-GB" sz="2400" b="1" dirty="0">
                <a:effectLst/>
                <a:latin typeface="Calibri" panose="020F0502020204030204" pitchFamily="34" charset="0"/>
                <a:ea typeface="Calibri" panose="020F0502020204030204" pitchFamily="34" charset="0"/>
                <a:cs typeface="Times New Roman" panose="02020603050405020304" pitchFamily="18" charset="0"/>
              </a:rPr>
              <a:t>olour models- Colour Gamut</a:t>
            </a:r>
          </a:p>
          <a:p>
            <a:pPr algn="just"/>
            <a:r>
              <a:rPr lang="en-GB" b="0" i="0" dirty="0" err="1">
                <a:solidFill>
                  <a:srgbClr val="000000"/>
                </a:solidFill>
                <a:effectLst/>
                <a:latin typeface="Roboto" panose="02000000000000000000" pitchFamily="2" charset="0"/>
              </a:rPr>
              <a:t>Color</a:t>
            </a:r>
            <a:r>
              <a:rPr lang="en-GB" b="0" i="0" dirty="0">
                <a:solidFill>
                  <a:srgbClr val="000000"/>
                </a:solidFill>
                <a:effectLst/>
                <a:latin typeface="Roboto" panose="02000000000000000000" pitchFamily="2" charset="0"/>
              </a:rPr>
              <a:t> gamut is defined as the range of </a:t>
            </a:r>
            <a:r>
              <a:rPr lang="en-GB" b="0" i="0" dirty="0" err="1">
                <a:solidFill>
                  <a:srgbClr val="000000"/>
                </a:solidFill>
                <a:effectLst/>
                <a:latin typeface="Roboto" panose="02000000000000000000" pitchFamily="2" charset="0"/>
              </a:rPr>
              <a:t>colors</a:t>
            </a:r>
            <a:r>
              <a:rPr lang="en-GB" b="0" i="0" dirty="0">
                <a:solidFill>
                  <a:srgbClr val="000000"/>
                </a:solidFill>
                <a:effectLst/>
                <a:latin typeface="Roboto" panose="02000000000000000000" pitchFamily="2" charset="0"/>
              </a:rPr>
              <a:t> which a particular device could produce or record. It is usually shown by an enclosed area of the primary </a:t>
            </a:r>
            <a:r>
              <a:rPr lang="en-GB" b="0" i="0" dirty="0" err="1">
                <a:solidFill>
                  <a:srgbClr val="000000"/>
                </a:solidFill>
                <a:effectLst/>
                <a:latin typeface="Roboto" panose="02000000000000000000" pitchFamily="2" charset="0"/>
              </a:rPr>
              <a:t>colors</a:t>
            </a:r>
            <a:r>
              <a:rPr lang="en-GB" b="0" i="0" dirty="0">
                <a:solidFill>
                  <a:srgbClr val="000000"/>
                </a:solidFill>
                <a:effectLst/>
                <a:latin typeface="Roboto" panose="02000000000000000000" pitchFamily="2" charset="0"/>
              </a:rPr>
              <a:t> of the device on the chromaticity diagram. </a:t>
            </a:r>
          </a:p>
          <a:p>
            <a:pPr algn="just"/>
            <a:r>
              <a:rPr lang="en-GB" b="0" i="0" dirty="0">
                <a:solidFill>
                  <a:srgbClr val="000000"/>
                </a:solidFill>
                <a:effectLst/>
                <a:latin typeface="Roboto" panose="02000000000000000000" pitchFamily="2" charset="0"/>
              </a:rPr>
              <a:t>For example, the primary </a:t>
            </a:r>
            <a:r>
              <a:rPr lang="en-GB" b="0" i="0" dirty="0" err="1">
                <a:solidFill>
                  <a:srgbClr val="000000"/>
                </a:solidFill>
                <a:effectLst/>
                <a:latin typeface="Roboto" panose="02000000000000000000" pitchFamily="2" charset="0"/>
              </a:rPr>
              <a:t>colors</a:t>
            </a:r>
            <a:r>
              <a:rPr lang="en-GB" b="0" i="0" dirty="0">
                <a:solidFill>
                  <a:srgbClr val="000000"/>
                </a:solidFill>
                <a:effectLst/>
                <a:latin typeface="Roboto" panose="02000000000000000000" pitchFamily="2" charset="0"/>
              </a:rPr>
              <a:t> of monitor are red, green and blue; hence, the </a:t>
            </a:r>
            <a:r>
              <a:rPr lang="en-GB" b="0" i="0" dirty="0" err="1">
                <a:solidFill>
                  <a:srgbClr val="000000"/>
                </a:solidFill>
                <a:effectLst/>
                <a:latin typeface="Roboto" panose="02000000000000000000" pitchFamily="2" charset="0"/>
              </a:rPr>
              <a:t>color</a:t>
            </a:r>
            <a:r>
              <a:rPr lang="en-GB" b="0" i="0" dirty="0">
                <a:solidFill>
                  <a:srgbClr val="000000"/>
                </a:solidFill>
                <a:effectLst/>
                <a:latin typeface="Roboto" panose="02000000000000000000" pitchFamily="2" charset="0"/>
              </a:rPr>
              <a:t> gamut of the monitor is shown in a triangle area enclosed by the </a:t>
            </a:r>
            <a:r>
              <a:rPr lang="en-GB" b="0" i="0" dirty="0" err="1">
                <a:solidFill>
                  <a:srgbClr val="000000"/>
                </a:solidFill>
                <a:effectLst/>
                <a:latin typeface="Roboto" panose="02000000000000000000" pitchFamily="2" charset="0"/>
              </a:rPr>
              <a:t>color</a:t>
            </a:r>
            <a:r>
              <a:rPr lang="en-GB" b="0" i="0" dirty="0">
                <a:solidFill>
                  <a:srgbClr val="000000"/>
                </a:solidFill>
                <a:effectLst/>
                <a:latin typeface="Roboto" panose="02000000000000000000" pitchFamily="2" charset="0"/>
              </a:rPr>
              <a:t> coordinates of the monitor red, green and blue </a:t>
            </a:r>
            <a:r>
              <a:rPr lang="en-GB" b="0" i="0" dirty="0" err="1">
                <a:solidFill>
                  <a:srgbClr val="000000"/>
                </a:solidFill>
                <a:effectLst/>
                <a:latin typeface="Roboto" panose="02000000000000000000" pitchFamily="2" charset="0"/>
              </a:rPr>
              <a:t>colors</a:t>
            </a:r>
            <a:r>
              <a:rPr lang="en-GB" b="0" i="0" dirty="0">
                <a:solidFill>
                  <a:srgbClr val="000000"/>
                </a:solidFill>
                <a:effectLst/>
                <a:latin typeface="Roboto" panose="02000000000000000000" pitchFamily="2" charset="0"/>
              </a:rPr>
              <a:t>.</a:t>
            </a:r>
            <a:endParaRPr lang="en-IN" b="1" dirty="0"/>
          </a:p>
        </p:txBody>
      </p:sp>
    </p:spTree>
    <p:extLst>
      <p:ext uri="{BB962C8B-B14F-4D97-AF65-F5344CB8AC3E}">
        <p14:creationId xmlns:p14="http://schemas.microsoft.com/office/powerpoint/2010/main" val="180448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6789-6443-7C18-3E42-3A2D1B922CC7}"/>
              </a:ext>
            </a:extLst>
          </p:cNvPr>
          <p:cNvSpPr>
            <a:spLocks noGrp="1"/>
          </p:cNvSpPr>
          <p:nvPr>
            <p:ph type="title"/>
          </p:nvPr>
        </p:nvSpPr>
        <p:spPr>
          <a:xfrm>
            <a:off x="183893" y="193370"/>
            <a:ext cx="3658535" cy="492443"/>
          </a:xfrm>
        </p:spPr>
        <p:txBody>
          <a:bodyPr>
            <a:normAutofit fontScale="90000"/>
          </a:bodyPr>
          <a:lstStyle/>
          <a:p>
            <a:r>
              <a:rPr lang="en-GB" b="1" dirty="0"/>
              <a:t>Introduction</a:t>
            </a:r>
            <a:endParaRPr lang="en-IN" b="1" dirty="0"/>
          </a:p>
        </p:txBody>
      </p:sp>
      <p:sp>
        <p:nvSpPr>
          <p:cNvPr id="3" name="Text Placeholder 2">
            <a:extLst>
              <a:ext uri="{FF2B5EF4-FFF2-40B4-BE49-F238E27FC236}">
                <a16:creationId xmlns:a16="http://schemas.microsoft.com/office/drawing/2014/main" id="{D10E6D62-2576-0046-138A-CD341786C61C}"/>
              </a:ext>
            </a:extLst>
          </p:cNvPr>
          <p:cNvSpPr>
            <a:spLocks noGrp="1"/>
          </p:cNvSpPr>
          <p:nvPr>
            <p:ph idx="1"/>
          </p:nvPr>
        </p:nvSpPr>
        <p:spPr>
          <a:xfrm>
            <a:off x="1236556" y="1447800"/>
            <a:ext cx="9718887" cy="4814075"/>
          </a:xfrm>
        </p:spPr>
        <p:txBody>
          <a:bodyPr/>
          <a:lstStyle/>
          <a:p>
            <a:pPr marL="292100" marR="71755" algn="just">
              <a:lnSpc>
                <a:spcPct val="100000"/>
              </a:lnSpc>
              <a:spcBef>
                <a:spcPts val="58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a:t>
            </a:r>
            <a:r>
              <a:rPr lang="en-US" sz="1800" spc="1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a:t>
            </a:r>
            <a:r>
              <a:rPr lang="en-US" sz="1800" spc="12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may</a:t>
            </a:r>
            <a:r>
              <a:rPr lang="en-US" sz="1800" spc="11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be</a:t>
            </a:r>
            <a:r>
              <a:rPr lang="en-US" sz="1800" spc="1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defined</a:t>
            </a:r>
            <a:r>
              <a:rPr lang="en-US" sz="1800" spc="9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as</a:t>
            </a:r>
            <a:r>
              <a:rPr lang="en-US" sz="1800" spc="1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a:t>
            </a:r>
            <a:r>
              <a:rPr lang="en-US" sz="1800" spc="1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two-dimensional</a:t>
            </a:r>
            <a:r>
              <a:rPr lang="en-US" sz="1800" spc="12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function</a:t>
            </a:r>
            <a:r>
              <a:rPr lang="en-US" sz="1800" spc="12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b="1" i="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a:t>
            </a:r>
            <a:r>
              <a:rPr lang="en-US" sz="1800" b="1" i="1" dirty="0" err="1">
                <a:solidFill>
                  <a:srgbClr val="001F5F"/>
                </a:solidFill>
                <a:effectLst/>
                <a:latin typeface="Cambria" panose="02040503050406030204" pitchFamily="18" charset="0"/>
                <a:ea typeface="Cambria" panose="02040503050406030204" pitchFamily="18" charset="0"/>
                <a:cs typeface="Cambria" panose="02040503050406030204" pitchFamily="18" charset="0"/>
              </a:rPr>
              <a:t>x,y</a:t>
            </a:r>
            <a:r>
              <a:rPr lang="en-US" sz="1800" b="1" i="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t>
            </a:r>
            <a:r>
              <a:rPr lang="en-US" sz="1800" b="1" i="1" spc="1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p>
          <a:p>
            <a:pPr marL="292100" marR="71755" algn="just">
              <a:lnSpc>
                <a:spcPct val="100000"/>
              </a:lnSpc>
              <a:spcBef>
                <a:spcPts val="58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where</a:t>
            </a:r>
            <a:r>
              <a:rPr lang="en-US" sz="1800" spc="1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x</a:t>
            </a:r>
            <a:r>
              <a:rPr lang="en-US" sz="1800" spc="12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and</a:t>
            </a:r>
            <a:r>
              <a:rPr lang="en-US" sz="1800" spc="-31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y</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are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spatial</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(plane)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coordinates,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p>
          <a:p>
            <a:pPr marL="292100" marR="71755" algn="just">
              <a:lnSpc>
                <a:spcPct val="100000"/>
              </a:lnSpc>
              <a:spcBef>
                <a:spcPts val="58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amplitude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to </a:t>
            </a:r>
            <a:r>
              <a:rPr lang="en-US" sz="1800" b="1" i="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at</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any</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pair</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coordinates </a:t>
            </a:r>
            <a:r>
              <a:rPr lang="en-US" sz="1800" b="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t>
            </a:r>
            <a:r>
              <a:rPr lang="en-US" sz="1800" b="1" dirty="0" err="1">
                <a:solidFill>
                  <a:srgbClr val="001F5F"/>
                </a:solidFill>
                <a:effectLst/>
                <a:latin typeface="Cambria" panose="02040503050406030204" pitchFamily="18" charset="0"/>
                <a:ea typeface="Cambria" panose="02040503050406030204" pitchFamily="18" charset="0"/>
                <a:cs typeface="Cambria" panose="02040503050406030204" pitchFamily="18" charset="0"/>
              </a:rPr>
              <a:t>x,y</a:t>
            </a:r>
            <a:r>
              <a:rPr lang="en-US" sz="1800" b="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is called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 intensity of the image at that point. </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292100" marR="71755" algn="just">
              <a:lnSpc>
                <a:spcPct val="100000"/>
              </a:lnSpc>
              <a:spcBef>
                <a:spcPts val="58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Pixel: element of an image</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292100" marR="71755" algn="just">
              <a:lnSpc>
                <a:spcPct val="100000"/>
              </a:lnSpc>
              <a:spcBef>
                <a:spcPts val="58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 term</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gray</a:t>
            </a:r>
            <a:r>
              <a:rPr lang="en-US" sz="1800" b="1" spc="7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b="1"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level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is</a:t>
            </a:r>
            <a:r>
              <a:rPr lang="en-US" sz="1800" spc="4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used</a:t>
            </a:r>
            <a:r>
              <a:rPr lang="en-US" sz="1800" spc="4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often</a:t>
            </a:r>
            <a:r>
              <a:rPr lang="en-US" sz="1800" spc="6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to</a:t>
            </a:r>
            <a:r>
              <a:rPr lang="en-US" sz="1800" spc="6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refer</a:t>
            </a:r>
            <a:r>
              <a:rPr lang="en-US" sz="1800" spc="4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to</a:t>
            </a:r>
            <a:r>
              <a:rPr lang="en-US" sz="1800" spc="6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6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intensity</a:t>
            </a:r>
            <a:r>
              <a:rPr lang="en-US" sz="1800" spc="5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a:t>
            </a:r>
            <a:r>
              <a:rPr lang="en-US" sz="1800" spc="7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monochrome</a:t>
            </a:r>
            <a:r>
              <a:rPr lang="en-US" sz="1800" spc="7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292100" marR="73660" algn="just">
              <a:lnSpc>
                <a:spcPct val="102000"/>
              </a:lnSpc>
              <a:spcBef>
                <a:spcPts val="30"/>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292100" marR="73660" algn="just">
              <a:lnSpc>
                <a:spcPct val="102000"/>
              </a:lnSpc>
              <a:spcBef>
                <a:spcPts val="30"/>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Color</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are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formed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by</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combination</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individual</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2-D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For</a:t>
            </a:r>
            <a:r>
              <a:rPr lang="en-US" sz="1800" spc="-3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example,</a:t>
            </a:r>
            <a:r>
              <a:rPr lang="en-US" sz="1800" spc="2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19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RGB</a:t>
            </a:r>
            <a:r>
              <a:rPr lang="en-US" sz="1800" spc="2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color</a:t>
            </a:r>
            <a:r>
              <a:rPr lang="en-US" sz="1800" spc="2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system,</a:t>
            </a:r>
            <a:r>
              <a:rPr lang="en-US" sz="1800" spc="2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a:t>
            </a:r>
            <a:r>
              <a:rPr lang="en-US" sz="1800" spc="19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color</a:t>
            </a:r>
            <a:r>
              <a:rPr lang="en-US" sz="1800" spc="2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a:t>
            </a:r>
            <a:r>
              <a:rPr lang="en-US" sz="1800" spc="2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consists</a:t>
            </a:r>
            <a:r>
              <a:rPr lang="en-US" sz="1800" spc="18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a:t>
            </a:r>
            <a:r>
              <a:rPr lang="en-US" sz="1800" spc="20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three</a:t>
            </a:r>
            <a:r>
              <a:rPr lang="en-US" sz="1800" spc="2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(red,</a:t>
            </a:r>
            <a:r>
              <a:rPr lang="en-US" sz="1800" spc="18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green</a:t>
            </a:r>
            <a:r>
              <a:rPr lang="en-US" sz="1800" spc="-31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blue)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individual</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component</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For</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this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reason,</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many</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of</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techniques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developed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for</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monochrome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can</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be</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extended</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to</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color</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8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by</a:t>
            </a:r>
            <a:r>
              <a:rPr lang="en-US" sz="1800" spc="9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processing</a:t>
            </a:r>
            <a:r>
              <a:rPr lang="en-US" sz="1800" spc="8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8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three</a:t>
            </a:r>
            <a:r>
              <a:rPr lang="en-US" sz="1800" spc="8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component</a:t>
            </a:r>
            <a:r>
              <a:rPr lang="en-US" sz="1800" spc="9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images</a:t>
            </a:r>
            <a:r>
              <a:rPr lang="en-US" sz="1800" spc="8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individually.</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a:spcBef>
                <a:spcPts val="5"/>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 </a:t>
            </a:r>
          </a:p>
          <a:p>
            <a:pPr marL="292100" marR="72390" algn="just">
              <a:lnSpc>
                <a:spcPct val="101000"/>
              </a:lnSpc>
              <a:spcBef>
                <a:spcPts val="5"/>
              </a:spcBef>
              <a:spcAft>
                <a:spcPts val="0"/>
              </a:spcAft>
            </a:pP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An image may be continuous with respect to the x- and y- coordinates and</a:t>
            </a:r>
            <a:r>
              <a:rPr lang="en-US" sz="1800" spc="-32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also in amplitude. Converting such an image to digital form requires that</a:t>
            </a:r>
            <a:r>
              <a:rPr lang="en-US" sz="1800" spc="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3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coordinates,</a:t>
            </a:r>
            <a:r>
              <a:rPr lang="en-US" sz="1800" spc="3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as</a:t>
            </a:r>
            <a:r>
              <a:rPr lang="en-US" sz="1800" spc="2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well</a:t>
            </a:r>
            <a:r>
              <a:rPr lang="en-US" sz="1800" spc="3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as</a:t>
            </a:r>
            <a:r>
              <a:rPr lang="en-US" sz="1800" spc="2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the</a:t>
            </a:r>
            <a:r>
              <a:rPr lang="en-US" sz="1800" spc="35"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amplitude,</a:t>
            </a:r>
            <a:r>
              <a:rPr lang="en-US" sz="1800" spc="3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be</a:t>
            </a:r>
            <a:r>
              <a:rPr lang="en-US" sz="1800" spc="3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a:solidFill>
                  <a:srgbClr val="001F5F"/>
                </a:solidFill>
                <a:effectLst/>
                <a:latin typeface="Cambria" panose="02040503050406030204" pitchFamily="18" charset="0"/>
                <a:ea typeface="Cambria" panose="02040503050406030204" pitchFamily="18" charset="0"/>
                <a:cs typeface="Cambria" panose="02040503050406030204" pitchFamily="18" charset="0"/>
              </a:rPr>
              <a:t>digitized.</a:t>
            </a: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endParaRPr lang="en-IN" dirty="0"/>
          </a:p>
        </p:txBody>
      </p:sp>
      <p:sp>
        <p:nvSpPr>
          <p:cNvPr id="6" name="Slide Number Placeholder 5">
            <a:extLst>
              <a:ext uri="{FF2B5EF4-FFF2-40B4-BE49-F238E27FC236}">
                <a16:creationId xmlns:a16="http://schemas.microsoft.com/office/drawing/2014/main" id="{E5EAE489-E3D7-1089-C1AE-1BFE34066140}"/>
              </a:ext>
            </a:extLst>
          </p:cNvPr>
          <p:cNvSpPr>
            <a:spLocks noGrp="1"/>
          </p:cNvSpPr>
          <p:nvPr>
            <p:ph type="sldNum" sz="quarter" idx="12"/>
          </p:nvPr>
        </p:nvSpPr>
        <p:spPr/>
        <p:txBody>
          <a:bodyPr/>
          <a:lstStyle/>
          <a:p>
            <a:pPr marL="38100"/>
            <a:fld id="{81D60167-4931-47E6-BA6A-407CBD079E47}" type="slidenum">
              <a:rPr lang="en-IN" smtClean="0"/>
              <a:pPr marL="38100"/>
              <a:t>7</a:t>
            </a:fld>
            <a:endParaRPr lang="en-IN" dirty="0"/>
          </a:p>
        </p:txBody>
      </p:sp>
      <p:sp>
        <p:nvSpPr>
          <p:cNvPr id="4" name="object 10">
            <a:extLst>
              <a:ext uri="{FF2B5EF4-FFF2-40B4-BE49-F238E27FC236}">
                <a16:creationId xmlns:a16="http://schemas.microsoft.com/office/drawing/2014/main" id="{6226F4CD-DDFA-124E-0DB6-7D305273F973}"/>
              </a:ext>
            </a:extLst>
          </p:cNvPr>
          <p:cNvSpPr txBox="1"/>
          <p:nvPr/>
        </p:nvSpPr>
        <p:spPr>
          <a:xfrm>
            <a:off x="8198107" y="395396"/>
            <a:ext cx="3810000" cy="1263231"/>
          </a:xfrm>
          <a:prstGeom prst="rect">
            <a:avLst/>
          </a:prstGeom>
        </p:spPr>
        <p:txBody>
          <a:bodyPr vert="horz" wrap="square" lIns="0" tIns="12065" rIns="0" bIns="0" rtlCol="0">
            <a:spAutoFit/>
          </a:bodyPr>
          <a:lstStyle/>
          <a:p>
            <a:pPr marL="355600" indent="-342900">
              <a:spcBef>
                <a:spcPts val="95"/>
              </a:spcBef>
              <a:buClr>
                <a:srgbClr val="D9FFF8"/>
              </a:buClr>
              <a:buSzPct val="150000"/>
              <a:buFont typeface="Wingdings"/>
              <a:buChar char=""/>
              <a:tabLst>
                <a:tab pos="355600" algn="l"/>
              </a:tabLst>
            </a:pPr>
            <a:r>
              <a:rPr sz="1400" spc="-5" dirty="0">
                <a:latin typeface="Tahoma"/>
                <a:cs typeface="Tahoma"/>
              </a:rPr>
              <a:t>manipulation</a:t>
            </a:r>
            <a:r>
              <a:rPr sz="1400" spc="10" dirty="0">
                <a:latin typeface="Tahoma"/>
                <a:cs typeface="Tahoma"/>
              </a:rPr>
              <a:t> </a:t>
            </a:r>
            <a:r>
              <a:rPr sz="1400" spc="-5" dirty="0">
                <a:latin typeface="Tahoma"/>
                <a:cs typeface="Tahoma"/>
              </a:rPr>
              <a:t>of</a:t>
            </a:r>
            <a:r>
              <a:rPr sz="1400" dirty="0">
                <a:latin typeface="Tahoma"/>
                <a:cs typeface="Tahoma"/>
              </a:rPr>
              <a:t> </a:t>
            </a:r>
            <a:r>
              <a:rPr sz="1400" spc="-5" dirty="0">
                <a:latin typeface="Tahoma"/>
                <a:cs typeface="Tahoma"/>
              </a:rPr>
              <a:t>multidimensional</a:t>
            </a:r>
            <a:r>
              <a:rPr sz="1400" spc="15" dirty="0">
                <a:latin typeface="Tahoma"/>
                <a:cs typeface="Tahoma"/>
              </a:rPr>
              <a:t> </a:t>
            </a:r>
            <a:r>
              <a:rPr sz="1400" spc="-10" dirty="0">
                <a:latin typeface="Tahoma"/>
                <a:cs typeface="Tahoma"/>
              </a:rPr>
              <a:t>signals</a:t>
            </a:r>
            <a:endParaRPr lang="en-GB" sz="1400" spc="-10" dirty="0">
              <a:latin typeface="Tahoma"/>
              <a:cs typeface="Tahoma"/>
            </a:endParaRPr>
          </a:p>
          <a:p>
            <a:pPr marL="355600" indent="-342900">
              <a:spcBef>
                <a:spcPts val="95"/>
              </a:spcBef>
              <a:buClr>
                <a:srgbClr val="D9FFF8"/>
              </a:buClr>
              <a:buSzPct val="150000"/>
              <a:buFont typeface="Wingdings"/>
              <a:buChar char=""/>
              <a:tabLst>
                <a:tab pos="355600" algn="l"/>
              </a:tabLst>
            </a:pPr>
            <a:r>
              <a:rPr lang="en-IN" sz="1400" spc="-10" dirty="0">
                <a:latin typeface="Tahoma"/>
                <a:cs typeface="Tahoma"/>
              </a:rPr>
              <a:t>       </a:t>
            </a:r>
            <a:r>
              <a:rPr sz="1400" dirty="0">
                <a:latin typeface="Tahoma"/>
                <a:cs typeface="Tahoma"/>
              </a:rPr>
              <a:t>image</a:t>
            </a:r>
            <a:r>
              <a:rPr sz="1400" spc="-70" dirty="0">
                <a:latin typeface="Tahoma"/>
                <a:cs typeface="Tahoma"/>
              </a:rPr>
              <a:t> </a:t>
            </a:r>
            <a:r>
              <a:rPr sz="1400" dirty="0">
                <a:latin typeface="Tahoma"/>
                <a:cs typeface="Tahoma"/>
              </a:rPr>
              <a:t>(photo)</a:t>
            </a:r>
            <a:r>
              <a:rPr lang="en-GB" sz="1400" dirty="0">
                <a:latin typeface="Tahoma"/>
                <a:cs typeface="Tahoma"/>
              </a:rPr>
              <a:t>         </a:t>
            </a:r>
            <a:r>
              <a:rPr sz="1400" i="1" spc="20" dirty="0">
                <a:latin typeface="Times New Roman"/>
                <a:cs typeface="Times New Roman"/>
              </a:rPr>
              <a:t>f</a:t>
            </a:r>
            <a:r>
              <a:rPr sz="1400" i="1" spc="-80" dirty="0">
                <a:latin typeface="Times New Roman"/>
                <a:cs typeface="Times New Roman"/>
              </a:rPr>
              <a:t> </a:t>
            </a:r>
            <a:r>
              <a:rPr sz="1400" spc="70" dirty="0">
                <a:latin typeface="Times New Roman"/>
                <a:cs typeface="Times New Roman"/>
              </a:rPr>
              <a:t>(</a:t>
            </a:r>
            <a:r>
              <a:rPr sz="1400" i="1" spc="70" dirty="0">
                <a:latin typeface="Times New Roman"/>
                <a:cs typeface="Times New Roman"/>
              </a:rPr>
              <a:t>x</a:t>
            </a:r>
            <a:r>
              <a:rPr sz="1400" spc="70" dirty="0">
                <a:latin typeface="Times New Roman"/>
                <a:cs typeface="Times New Roman"/>
              </a:rPr>
              <a:t>,</a:t>
            </a:r>
            <a:r>
              <a:rPr sz="1400" spc="-125" dirty="0">
                <a:latin typeface="Times New Roman"/>
                <a:cs typeface="Times New Roman"/>
              </a:rPr>
              <a:t> </a:t>
            </a:r>
            <a:r>
              <a:rPr sz="1400" i="1" spc="60" dirty="0">
                <a:latin typeface="Times New Roman"/>
                <a:cs typeface="Times New Roman"/>
              </a:rPr>
              <a:t>y</a:t>
            </a:r>
            <a:r>
              <a:rPr sz="1400" spc="60" dirty="0">
                <a:latin typeface="Times New Roman"/>
                <a:cs typeface="Times New Roman"/>
              </a:rPr>
              <a:t>)</a:t>
            </a:r>
            <a:endParaRPr sz="1400" dirty="0">
              <a:latin typeface="Times New Roman"/>
              <a:cs typeface="Times New Roman"/>
            </a:endParaRPr>
          </a:p>
          <a:p>
            <a:pPr marL="753110">
              <a:lnSpc>
                <a:spcPts val="2550"/>
              </a:lnSpc>
              <a:spcBef>
                <a:spcPts val="550"/>
              </a:spcBef>
            </a:pPr>
            <a:r>
              <a:rPr lang="en-IN" sz="1400" spc="-5" dirty="0">
                <a:latin typeface="Tahoma"/>
                <a:cs typeface="Tahoma"/>
              </a:rPr>
              <a:t>V</a:t>
            </a:r>
            <a:r>
              <a:rPr sz="1400" spc="-5" dirty="0" err="1">
                <a:latin typeface="Tahoma"/>
                <a:cs typeface="Tahoma"/>
              </a:rPr>
              <a:t>ideo</a:t>
            </a:r>
            <a:r>
              <a:rPr lang="en-GB" sz="1400" spc="-5" dirty="0">
                <a:latin typeface="Tahoma"/>
                <a:cs typeface="Tahoma"/>
              </a:rPr>
              <a:t>                    </a:t>
            </a:r>
            <a:r>
              <a:rPr sz="1400" i="1" spc="30" dirty="0">
                <a:latin typeface="Times New Roman"/>
                <a:cs typeface="Times New Roman"/>
              </a:rPr>
              <a:t>f</a:t>
            </a:r>
            <a:r>
              <a:rPr sz="1400" i="1" spc="-85" dirty="0">
                <a:latin typeface="Times New Roman"/>
                <a:cs typeface="Times New Roman"/>
              </a:rPr>
              <a:t> </a:t>
            </a:r>
            <a:r>
              <a:rPr sz="1400" spc="85" dirty="0">
                <a:latin typeface="Times New Roman"/>
                <a:cs typeface="Times New Roman"/>
              </a:rPr>
              <a:t>(</a:t>
            </a:r>
            <a:r>
              <a:rPr sz="1400" i="1" spc="85" dirty="0">
                <a:latin typeface="Times New Roman"/>
                <a:cs typeface="Times New Roman"/>
              </a:rPr>
              <a:t>x</a:t>
            </a:r>
            <a:r>
              <a:rPr sz="1400" spc="85" dirty="0">
                <a:latin typeface="Times New Roman"/>
                <a:cs typeface="Times New Roman"/>
              </a:rPr>
              <a:t>,</a:t>
            </a:r>
            <a:r>
              <a:rPr sz="1400" spc="-130" dirty="0">
                <a:latin typeface="Times New Roman"/>
                <a:cs typeface="Times New Roman"/>
              </a:rPr>
              <a:t> </a:t>
            </a:r>
            <a:r>
              <a:rPr sz="1400" i="1" spc="130" dirty="0">
                <a:latin typeface="Times New Roman"/>
                <a:cs typeface="Times New Roman"/>
              </a:rPr>
              <a:t>y</a:t>
            </a:r>
            <a:r>
              <a:rPr sz="1400" spc="130" dirty="0">
                <a:latin typeface="Times New Roman"/>
                <a:cs typeface="Times New Roman"/>
              </a:rPr>
              <a:t>,</a:t>
            </a:r>
            <a:r>
              <a:rPr sz="1400" i="1" spc="130" dirty="0">
                <a:latin typeface="Times New Roman"/>
                <a:cs typeface="Times New Roman"/>
              </a:rPr>
              <a:t>t</a:t>
            </a:r>
            <a:r>
              <a:rPr sz="1400" spc="130" dirty="0">
                <a:latin typeface="Times New Roman"/>
                <a:cs typeface="Times New Roman"/>
              </a:rPr>
              <a:t>)</a:t>
            </a:r>
            <a:endParaRPr sz="1400" dirty="0">
              <a:latin typeface="Times New Roman"/>
              <a:cs typeface="Times New Roman"/>
            </a:endParaRPr>
          </a:p>
          <a:p>
            <a:pPr marL="753110">
              <a:lnSpc>
                <a:spcPts val="2525"/>
              </a:lnSpc>
              <a:spcBef>
                <a:spcPts val="940"/>
              </a:spcBef>
            </a:pPr>
            <a:r>
              <a:rPr sz="1400" dirty="0">
                <a:latin typeface="Tahoma"/>
                <a:cs typeface="Tahoma"/>
              </a:rPr>
              <a:t>CT,</a:t>
            </a:r>
            <a:r>
              <a:rPr sz="1400" spc="-45" dirty="0">
                <a:latin typeface="Tahoma"/>
                <a:cs typeface="Tahoma"/>
              </a:rPr>
              <a:t> </a:t>
            </a:r>
            <a:r>
              <a:rPr sz="1400" spc="-5" dirty="0">
                <a:latin typeface="Tahoma"/>
                <a:cs typeface="Tahoma"/>
              </a:rPr>
              <a:t>MRI</a:t>
            </a:r>
            <a:r>
              <a:rPr lang="en-GB" sz="1400" spc="-5" dirty="0">
                <a:latin typeface="Tahoma"/>
                <a:cs typeface="Tahoma"/>
              </a:rPr>
              <a:t>                </a:t>
            </a:r>
            <a:r>
              <a:rPr sz="1400" spc="170" dirty="0">
                <a:latin typeface="Times New Roman"/>
                <a:cs typeface="Times New Roman"/>
              </a:rPr>
              <a:t>(</a:t>
            </a:r>
            <a:r>
              <a:rPr sz="1400" i="1" spc="15" dirty="0">
                <a:latin typeface="Times New Roman"/>
                <a:cs typeface="Times New Roman"/>
              </a:rPr>
              <a:t>x</a:t>
            </a:r>
            <a:r>
              <a:rPr sz="1400" spc="25" dirty="0">
                <a:latin typeface="Times New Roman"/>
                <a:cs typeface="Times New Roman"/>
              </a:rPr>
              <a:t>,</a:t>
            </a:r>
            <a:r>
              <a:rPr sz="1400" spc="-105" dirty="0">
                <a:latin typeface="Times New Roman"/>
                <a:cs typeface="Times New Roman"/>
              </a:rPr>
              <a:t> </a:t>
            </a:r>
            <a:r>
              <a:rPr sz="1400" i="1" spc="50" dirty="0">
                <a:latin typeface="Times New Roman"/>
                <a:cs typeface="Times New Roman"/>
              </a:rPr>
              <a:t>y</a:t>
            </a:r>
            <a:r>
              <a:rPr sz="1400" spc="25" dirty="0">
                <a:latin typeface="Times New Roman"/>
                <a:cs typeface="Times New Roman"/>
              </a:rPr>
              <a:t>,</a:t>
            </a:r>
            <a:r>
              <a:rPr sz="1400" spc="-220" dirty="0">
                <a:latin typeface="Times New Roman"/>
                <a:cs typeface="Times New Roman"/>
              </a:rPr>
              <a:t> </a:t>
            </a:r>
            <a:r>
              <a:rPr sz="1400" i="1" spc="70" dirty="0">
                <a:latin typeface="Times New Roman"/>
                <a:cs typeface="Times New Roman"/>
              </a:rPr>
              <a:t>z</a:t>
            </a:r>
            <a:r>
              <a:rPr sz="1400" spc="229" dirty="0">
                <a:latin typeface="Times New Roman"/>
                <a:cs typeface="Times New Roman"/>
              </a:rPr>
              <a:t>,</a:t>
            </a:r>
            <a:r>
              <a:rPr sz="1400" i="1" spc="155" dirty="0">
                <a:latin typeface="Times New Roman"/>
                <a:cs typeface="Times New Roman"/>
              </a:rPr>
              <a:t>t</a:t>
            </a:r>
            <a:r>
              <a:rPr sz="1400" spc="30" dirty="0">
                <a:latin typeface="Times New Roman"/>
                <a:cs typeface="Times New Roman"/>
              </a:rPr>
              <a:t>)</a:t>
            </a:r>
            <a:endParaRPr sz="1400" dirty="0">
              <a:latin typeface="Times New Roman"/>
              <a:cs typeface="Times New Roman"/>
            </a:endParaRPr>
          </a:p>
        </p:txBody>
      </p:sp>
    </p:spTree>
    <p:extLst>
      <p:ext uri="{BB962C8B-B14F-4D97-AF65-F5344CB8AC3E}">
        <p14:creationId xmlns:p14="http://schemas.microsoft.com/office/powerpoint/2010/main" val="2641606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9E9C-55EC-7F58-D1C5-C7A6E8ACC15F}"/>
              </a:ext>
            </a:extLst>
          </p:cNvPr>
          <p:cNvSpPr>
            <a:spLocks noGrp="1"/>
          </p:cNvSpPr>
          <p:nvPr>
            <p:ph type="title"/>
          </p:nvPr>
        </p:nvSpPr>
        <p:spPr>
          <a:xfrm>
            <a:off x="96079" y="67468"/>
            <a:ext cx="10515600" cy="608393"/>
          </a:xfrm>
        </p:spPr>
        <p:txBody>
          <a:bodyPr>
            <a:normAutofit fontScale="90000"/>
          </a:bodyPr>
          <a:lstStyle/>
          <a:p>
            <a:r>
              <a:rPr lang="en-GB" b="1" dirty="0"/>
              <a:t>Colour models</a:t>
            </a:r>
            <a:endParaRPr lang="en-IN" b="1" dirty="0"/>
          </a:p>
        </p:txBody>
      </p:sp>
      <p:sp>
        <p:nvSpPr>
          <p:cNvPr id="5" name="Slide Number Placeholder 4">
            <a:extLst>
              <a:ext uri="{FF2B5EF4-FFF2-40B4-BE49-F238E27FC236}">
                <a16:creationId xmlns:a16="http://schemas.microsoft.com/office/drawing/2014/main" id="{EE72C7BC-6EE4-1623-958E-87F7B87945EB}"/>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70</a:t>
            </a:fld>
            <a:endParaRPr lang="en-US" dirty="0"/>
          </a:p>
        </p:txBody>
      </p:sp>
      <p:pic>
        <p:nvPicPr>
          <p:cNvPr id="7" name="Picture 6">
            <a:extLst>
              <a:ext uri="{FF2B5EF4-FFF2-40B4-BE49-F238E27FC236}">
                <a16:creationId xmlns:a16="http://schemas.microsoft.com/office/drawing/2014/main" id="{2B6823FE-A77D-D024-B159-FD450447092C}"/>
              </a:ext>
            </a:extLst>
          </p:cNvPr>
          <p:cNvPicPr>
            <a:picLocks noChangeAspect="1"/>
          </p:cNvPicPr>
          <p:nvPr/>
        </p:nvPicPr>
        <p:blipFill>
          <a:blip r:embed="rId2"/>
          <a:stretch>
            <a:fillRect/>
          </a:stretch>
        </p:blipFill>
        <p:spPr>
          <a:xfrm>
            <a:off x="357809" y="1179443"/>
            <a:ext cx="6175513" cy="5313431"/>
          </a:xfrm>
          <a:prstGeom prst="rect">
            <a:avLst/>
          </a:prstGeom>
        </p:spPr>
      </p:pic>
      <p:pic>
        <p:nvPicPr>
          <p:cNvPr id="9" name="Picture 8">
            <a:extLst>
              <a:ext uri="{FF2B5EF4-FFF2-40B4-BE49-F238E27FC236}">
                <a16:creationId xmlns:a16="http://schemas.microsoft.com/office/drawing/2014/main" id="{3709E4A9-53C4-B7BE-1A5B-83072C811FD0}"/>
              </a:ext>
            </a:extLst>
          </p:cNvPr>
          <p:cNvPicPr>
            <a:picLocks noChangeAspect="1"/>
          </p:cNvPicPr>
          <p:nvPr/>
        </p:nvPicPr>
        <p:blipFill>
          <a:blip r:embed="rId3"/>
          <a:stretch>
            <a:fillRect/>
          </a:stretch>
        </p:blipFill>
        <p:spPr>
          <a:xfrm>
            <a:off x="6533322" y="1179443"/>
            <a:ext cx="5658677" cy="3896140"/>
          </a:xfrm>
          <a:prstGeom prst="rect">
            <a:avLst/>
          </a:prstGeom>
        </p:spPr>
      </p:pic>
    </p:spTree>
    <p:extLst>
      <p:ext uri="{BB962C8B-B14F-4D97-AF65-F5344CB8AC3E}">
        <p14:creationId xmlns:p14="http://schemas.microsoft.com/office/powerpoint/2010/main" val="36777815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CBD1-C47E-0D1A-2628-4883CDFD07D2}"/>
              </a:ext>
            </a:extLst>
          </p:cNvPr>
          <p:cNvSpPr>
            <a:spLocks noGrp="1"/>
          </p:cNvSpPr>
          <p:nvPr>
            <p:ph type="title"/>
          </p:nvPr>
        </p:nvSpPr>
        <p:spPr>
          <a:xfrm>
            <a:off x="96079" y="18256"/>
            <a:ext cx="10515600" cy="829884"/>
          </a:xfrm>
        </p:spPr>
        <p:txBody>
          <a:bodyPr/>
          <a:lstStyle/>
          <a:p>
            <a:r>
              <a:rPr lang="en-GB" b="1" dirty="0"/>
              <a:t>RGB Model</a:t>
            </a:r>
            <a:endParaRPr lang="en-IN" b="1" dirty="0"/>
          </a:p>
        </p:txBody>
      </p:sp>
      <p:sp>
        <p:nvSpPr>
          <p:cNvPr id="5" name="Slide Number Placeholder 4">
            <a:extLst>
              <a:ext uri="{FF2B5EF4-FFF2-40B4-BE49-F238E27FC236}">
                <a16:creationId xmlns:a16="http://schemas.microsoft.com/office/drawing/2014/main" id="{EA6CFFDD-BB51-D863-50FD-3B31E2D8D5A4}"/>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71</a:t>
            </a:fld>
            <a:endParaRPr lang="en-US" dirty="0"/>
          </a:p>
        </p:txBody>
      </p:sp>
      <p:pic>
        <p:nvPicPr>
          <p:cNvPr id="7" name="Picture 6">
            <a:extLst>
              <a:ext uri="{FF2B5EF4-FFF2-40B4-BE49-F238E27FC236}">
                <a16:creationId xmlns:a16="http://schemas.microsoft.com/office/drawing/2014/main" id="{CEC22CE0-C148-8843-F7B9-2524BC1F74CD}"/>
              </a:ext>
            </a:extLst>
          </p:cNvPr>
          <p:cNvPicPr>
            <a:picLocks noChangeAspect="1"/>
          </p:cNvPicPr>
          <p:nvPr/>
        </p:nvPicPr>
        <p:blipFill>
          <a:blip r:embed="rId2"/>
          <a:stretch>
            <a:fillRect/>
          </a:stretch>
        </p:blipFill>
        <p:spPr>
          <a:xfrm>
            <a:off x="7222435" y="848140"/>
            <a:ext cx="4598504" cy="4015408"/>
          </a:xfrm>
          <a:prstGeom prst="rect">
            <a:avLst/>
          </a:prstGeom>
        </p:spPr>
      </p:pic>
      <p:pic>
        <p:nvPicPr>
          <p:cNvPr id="9" name="Picture 8">
            <a:extLst>
              <a:ext uri="{FF2B5EF4-FFF2-40B4-BE49-F238E27FC236}">
                <a16:creationId xmlns:a16="http://schemas.microsoft.com/office/drawing/2014/main" id="{F59B7122-138C-CBB9-949C-266483719CC8}"/>
              </a:ext>
            </a:extLst>
          </p:cNvPr>
          <p:cNvPicPr>
            <a:picLocks noChangeAspect="1"/>
          </p:cNvPicPr>
          <p:nvPr/>
        </p:nvPicPr>
        <p:blipFill>
          <a:blip r:embed="rId3"/>
          <a:stretch>
            <a:fillRect/>
          </a:stretch>
        </p:blipFill>
        <p:spPr>
          <a:xfrm>
            <a:off x="569844" y="1020417"/>
            <a:ext cx="6652592" cy="4386470"/>
          </a:xfrm>
          <a:prstGeom prst="rect">
            <a:avLst/>
          </a:prstGeom>
        </p:spPr>
      </p:pic>
    </p:spTree>
    <p:extLst>
      <p:ext uri="{BB962C8B-B14F-4D97-AF65-F5344CB8AC3E}">
        <p14:creationId xmlns:p14="http://schemas.microsoft.com/office/powerpoint/2010/main" val="1547597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2DF2D5-6682-0777-B12E-BD6DC1A0C65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72</a:t>
            </a:fld>
            <a:endParaRPr lang="en-US" dirty="0"/>
          </a:p>
        </p:txBody>
      </p:sp>
      <p:pic>
        <p:nvPicPr>
          <p:cNvPr id="7" name="Picture 6">
            <a:extLst>
              <a:ext uri="{FF2B5EF4-FFF2-40B4-BE49-F238E27FC236}">
                <a16:creationId xmlns:a16="http://schemas.microsoft.com/office/drawing/2014/main" id="{C48939B9-26BA-92A9-8003-837B5DEFFEAC}"/>
              </a:ext>
            </a:extLst>
          </p:cNvPr>
          <p:cNvPicPr>
            <a:picLocks noChangeAspect="1"/>
          </p:cNvPicPr>
          <p:nvPr/>
        </p:nvPicPr>
        <p:blipFill>
          <a:blip r:embed="rId2"/>
          <a:stretch>
            <a:fillRect/>
          </a:stretch>
        </p:blipFill>
        <p:spPr>
          <a:xfrm>
            <a:off x="838200" y="1046923"/>
            <a:ext cx="10863470" cy="4041912"/>
          </a:xfrm>
          <a:prstGeom prst="rect">
            <a:avLst/>
          </a:prstGeom>
        </p:spPr>
      </p:pic>
    </p:spTree>
    <p:extLst>
      <p:ext uri="{BB962C8B-B14F-4D97-AF65-F5344CB8AC3E}">
        <p14:creationId xmlns:p14="http://schemas.microsoft.com/office/powerpoint/2010/main" val="895488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E3DE-1A52-016B-0866-ADF25E00A612}"/>
              </a:ext>
            </a:extLst>
          </p:cNvPr>
          <p:cNvSpPr>
            <a:spLocks noGrp="1"/>
          </p:cNvSpPr>
          <p:nvPr>
            <p:ph type="title"/>
          </p:nvPr>
        </p:nvSpPr>
        <p:spPr>
          <a:xfrm>
            <a:off x="0" y="117338"/>
            <a:ext cx="10515600" cy="730802"/>
          </a:xfrm>
        </p:spPr>
        <p:txBody>
          <a:bodyPr>
            <a:normAutofit/>
          </a:bodyPr>
          <a:lstStyle/>
          <a:p>
            <a:r>
              <a:rPr lang="en-GB" b="1" dirty="0"/>
              <a:t>CMY Model</a:t>
            </a:r>
            <a:endParaRPr lang="en-IN" b="1" dirty="0"/>
          </a:p>
        </p:txBody>
      </p:sp>
      <p:sp>
        <p:nvSpPr>
          <p:cNvPr id="5" name="Slide Number Placeholder 4">
            <a:extLst>
              <a:ext uri="{FF2B5EF4-FFF2-40B4-BE49-F238E27FC236}">
                <a16:creationId xmlns:a16="http://schemas.microsoft.com/office/drawing/2014/main" id="{2849E968-1084-3B60-CEC3-A0D5CB52A6B8}"/>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73</a:t>
            </a:fld>
            <a:endParaRPr lang="en-US" dirty="0"/>
          </a:p>
        </p:txBody>
      </p:sp>
      <p:pic>
        <p:nvPicPr>
          <p:cNvPr id="9" name="Picture 8">
            <a:extLst>
              <a:ext uri="{FF2B5EF4-FFF2-40B4-BE49-F238E27FC236}">
                <a16:creationId xmlns:a16="http://schemas.microsoft.com/office/drawing/2014/main" id="{E9066297-016B-633F-A077-77BDF0FE45E3}"/>
              </a:ext>
            </a:extLst>
          </p:cNvPr>
          <p:cNvPicPr>
            <a:picLocks noChangeAspect="1"/>
          </p:cNvPicPr>
          <p:nvPr/>
        </p:nvPicPr>
        <p:blipFill>
          <a:blip r:embed="rId2"/>
          <a:stretch>
            <a:fillRect/>
          </a:stretch>
        </p:blipFill>
        <p:spPr>
          <a:xfrm>
            <a:off x="16565" y="848140"/>
            <a:ext cx="5698435" cy="4545495"/>
          </a:xfrm>
          <a:prstGeom prst="rect">
            <a:avLst/>
          </a:prstGeom>
        </p:spPr>
      </p:pic>
      <p:pic>
        <p:nvPicPr>
          <p:cNvPr id="6" name="Picture 5">
            <a:extLst>
              <a:ext uri="{FF2B5EF4-FFF2-40B4-BE49-F238E27FC236}">
                <a16:creationId xmlns:a16="http://schemas.microsoft.com/office/drawing/2014/main" id="{36A63697-0BC1-FB89-D444-9266AB0C9C30}"/>
              </a:ext>
            </a:extLst>
          </p:cNvPr>
          <p:cNvPicPr>
            <a:picLocks noChangeAspect="1"/>
          </p:cNvPicPr>
          <p:nvPr/>
        </p:nvPicPr>
        <p:blipFill>
          <a:blip r:embed="rId3"/>
          <a:stretch>
            <a:fillRect/>
          </a:stretch>
        </p:blipFill>
        <p:spPr>
          <a:xfrm>
            <a:off x="5499652" y="2782957"/>
            <a:ext cx="6493565" cy="3938518"/>
          </a:xfrm>
          <a:prstGeom prst="rect">
            <a:avLst/>
          </a:prstGeom>
        </p:spPr>
      </p:pic>
    </p:spTree>
    <p:extLst>
      <p:ext uri="{BB962C8B-B14F-4D97-AF65-F5344CB8AC3E}">
        <p14:creationId xmlns:p14="http://schemas.microsoft.com/office/powerpoint/2010/main" val="1808188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9FD983-6495-5EE0-4D8A-D598AEC3F8E3}"/>
              </a:ext>
            </a:extLst>
          </p:cNvPr>
          <p:cNvSpPr>
            <a:spLocks noGrp="1"/>
          </p:cNvSpPr>
          <p:nvPr>
            <p:ph type="sldNum" sz="quarter" idx="12"/>
          </p:nvPr>
        </p:nvSpPr>
        <p:spPr/>
        <p:txBody>
          <a:bodyPr/>
          <a:lstStyle/>
          <a:p>
            <a:pPr marL="38100"/>
            <a:fld id="{81D60167-4931-47E6-BA6A-407CBD079E47}" type="slidenum">
              <a:rPr lang="en-IN" smtClean="0"/>
              <a:pPr marL="38100"/>
              <a:t>74</a:t>
            </a:fld>
            <a:endParaRPr lang="en-IN" dirty="0"/>
          </a:p>
        </p:txBody>
      </p:sp>
      <p:pic>
        <p:nvPicPr>
          <p:cNvPr id="6" name="Picture 5">
            <a:extLst>
              <a:ext uri="{FF2B5EF4-FFF2-40B4-BE49-F238E27FC236}">
                <a16:creationId xmlns:a16="http://schemas.microsoft.com/office/drawing/2014/main" id="{544BE173-AF98-64B3-5770-4BC0CA12B849}"/>
              </a:ext>
            </a:extLst>
          </p:cNvPr>
          <p:cNvPicPr>
            <a:picLocks noChangeAspect="1"/>
          </p:cNvPicPr>
          <p:nvPr/>
        </p:nvPicPr>
        <p:blipFill>
          <a:blip r:embed="rId2"/>
          <a:stretch>
            <a:fillRect/>
          </a:stretch>
        </p:blipFill>
        <p:spPr>
          <a:xfrm>
            <a:off x="1199456" y="1268760"/>
            <a:ext cx="9361039" cy="2858776"/>
          </a:xfrm>
          <a:prstGeom prst="rect">
            <a:avLst/>
          </a:prstGeom>
        </p:spPr>
      </p:pic>
      <p:sp>
        <p:nvSpPr>
          <p:cNvPr id="7" name="TextBox 6">
            <a:extLst>
              <a:ext uri="{FF2B5EF4-FFF2-40B4-BE49-F238E27FC236}">
                <a16:creationId xmlns:a16="http://schemas.microsoft.com/office/drawing/2014/main" id="{D00C1313-67B6-016C-B3B6-C9F67DA73FA9}"/>
              </a:ext>
            </a:extLst>
          </p:cNvPr>
          <p:cNvSpPr txBox="1"/>
          <p:nvPr/>
        </p:nvSpPr>
        <p:spPr>
          <a:xfrm>
            <a:off x="263352" y="116632"/>
            <a:ext cx="5277214" cy="707886"/>
          </a:xfrm>
          <a:prstGeom prst="rect">
            <a:avLst/>
          </a:prstGeom>
          <a:noFill/>
        </p:spPr>
        <p:txBody>
          <a:bodyPr wrap="none" rtlCol="0">
            <a:spAutoFit/>
          </a:bodyPr>
          <a:lstStyle/>
          <a:p>
            <a:r>
              <a:rPr lang="en-GB" sz="4000" b="1" dirty="0"/>
              <a:t>Ex: Convert RGB to CMY</a:t>
            </a:r>
            <a:endParaRPr lang="en-IN" sz="4000" b="1" dirty="0"/>
          </a:p>
        </p:txBody>
      </p:sp>
      <p:sp>
        <p:nvSpPr>
          <p:cNvPr id="8" name="TextBox 7">
            <a:extLst>
              <a:ext uri="{FF2B5EF4-FFF2-40B4-BE49-F238E27FC236}">
                <a16:creationId xmlns:a16="http://schemas.microsoft.com/office/drawing/2014/main" id="{3DD7BD0B-B279-23E2-8781-597FD0FAEDD1}"/>
              </a:ext>
            </a:extLst>
          </p:cNvPr>
          <p:cNvSpPr txBox="1"/>
          <p:nvPr/>
        </p:nvSpPr>
        <p:spPr>
          <a:xfrm>
            <a:off x="1703512" y="4437112"/>
            <a:ext cx="1800200" cy="923330"/>
          </a:xfrm>
          <a:prstGeom prst="rect">
            <a:avLst/>
          </a:prstGeom>
          <a:noFill/>
        </p:spPr>
        <p:txBody>
          <a:bodyPr wrap="square" rtlCol="0">
            <a:spAutoFit/>
          </a:bodyPr>
          <a:lstStyle/>
          <a:p>
            <a:r>
              <a:rPr lang="en-GB" dirty="0"/>
              <a:t>C= 1-R</a:t>
            </a:r>
          </a:p>
          <a:p>
            <a:r>
              <a:rPr lang="en-GB" dirty="0"/>
              <a:t>M= 1-G</a:t>
            </a:r>
          </a:p>
          <a:p>
            <a:r>
              <a:rPr lang="en-GB" dirty="0"/>
              <a:t>Y= 1-B </a:t>
            </a:r>
            <a:endParaRPr lang="en-IN" dirty="0"/>
          </a:p>
        </p:txBody>
      </p:sp>
    </p:spTree>
    <p:extLst>
      <p:ext uri="{BB962C8B-B14F-4D97-AF65-F5344CB8AC3E}">
        <p14:creationId xmlns:p14="http://schemas.microsoft.com/office/powerpoint/2010/main" val="2839811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FC60-396C-6402-3C9B-9FD2A8CB09E4}"/>
              </a:ext>
            </a:extLst>
          </p:cNvPr>
          <p:cNvSpPr>
            <a:spLocks noGrp="1"/>
          </p:cNvSpPr>
          <p:nvPr>
            <p:ph type="title"/>
          </p:nvPr>
        </p:nvSpPr>
        <p:spPr>
          <a:xfrm>
            <a:off x="135834" y="90834"/>
            <a:ext cx="10515600" cy="744054"/>
          </a:xfrm>
        </p:spPr>
        <p:txBody>
          <a:bodyPr>
            <a:normAutofit/>
          </a:bodyPr>
          <a:lstStyle/>
          <a:p>
            <a:r>
              <a:rPr lang="en-GB" b="1" dirty="0"/>
              <a:t>HIS Model</a:t>
            </a:r>
            <a:endParaRPr lang="en-IN" b="1" dirty="0"/>
          </a:p>
        </p:txBody>
      </p:sp>
      <p:sp>
        <p:nvSpPr>
          <p:cNvPr id="5" name="Slide Number Placeholder 4">
            <a:extLst>
              <a:ext uri="{FF2B5EF4-FFF2-40B4-BE49-F238E27FC236}">
                <a16:creationId xmlns:a16="http://schemas.microsoft.com/office/drawing/2014/main" id="{5C1D240C-4BBA-B7C5-E57F-CDAB100B5F11}"/>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75</a:t>
            </a:fld>
            <a:endParaRPr lang="en-US" dirty="0"/>
          </a:p>
        </p:txBody>
      </p:sp>
      <p:pic>
        <p:nvPicPr>
          <p:cNvPr id="7" name="Picture 6">
            <a:extLst>
              <a:ext uri="{FF2B5EF4-FFF2-40B4-BE49-F238E27FC236}">
                <a16:creationId xmlns:a16="http://schemas.microsoft.com/office/drawing/2014/main" id="{197815BD-C631-BCF1-A905-FFB4AC8D339C}"/>
              </a:ext>
            </a:extLst>
          </p:cNvPr>
          <p:cNvPicPr>
            <a:picLocks noChangeAspect="1"/>
          </p:cNvPicPr>
          <p:nvPr/>
        </p:nvPicPr>
        <p:blipFill>
          <a:blip r:embed="rId2"/>
          <a:stretch>
            <a:fillRect/>
          </a:stretch>
        </p:blipFill>
        <p:spPr>
          <a:xfrm>
            <a:off x="8017566" y="0"/>
            <a:ext cx="3174517" cy="2796208"/>
          </a:xfrm>
          <a:prstGeom prst="rect">
            <a:avLst/>
          </a:prstGeom>
        </p:spPr>
      </p:pic>
      <p:pic>
        <p:nvPicPr>
          <p:cNvPr id="9" name="Picture 8">
            <a:extLst>
              <a:ext uri="{FF2B5EF4-FFF2-40B4-BE49-F238E27FC236}">
                <a16:creationId xmlns:a16="http://schemas.microsoft.com/office/drawing/2014/main" id="{B7A3ABDE-7F82-9A81-FBE1-9D9579BA78FC}"/>
              </a:ext>
            </a:extLst>
          </p:cNvPr>
          <p:cNvPicPr>
            <a:picLocks noChangeAspect="1"/>
          </p:cNvPicPr>
          <p:nvPr/>
        </p:nvPicPr>
        <p:blipFill>
          <a:blip r:embed="rId3"/>
          <a:stretch>
            <a:fillRect/>
          </a:stretch>
        </p:blipFill>
        <p:spPr>
          <a:xfrm>
            <a:off x="628857" y="885826"/>
            <a:ext cx="5241856" cy="2135670"/>
          </a:xfrm>
          <a:prstGeom prst="rect">
            <a:avLst/>
          </a:prstGeom>
        </p:spPr>
      </p:pic>
      <p:pic>
        <p:nvPicPr>
          <p:cNvPr id="12" name="Picture 11">
            <a:extLst>
              <a:ext uri="{FF2B5EF4-FFF2-40B4-BE49-F238E27FC236}">
                <a16:creationId xmlns:a16="http://schemas.microsoft.com/office/drawing/2014/main" id="{A37FB83C-5E2C-6A06-9E69-56E594470F72}"/>
              </a:ext>
            </a:extLst>
          </p:cNvPr>
          <p:cNvPicPr>
            <a:picLocks noChangeAspect="1"/>
          </p:cNvPicPr>
          <p:nvPr/>
        </p:nvPicPr>
        <p:blipFill>
          <a:blip r:embed="rId4"/>
          <a:stretch>
            <a:fillRect/>
          </a:stretch>
        </p:blipFill>
        <p:spPr>
          <a:xfrm>
            <a:off x="6154943" y="2968140"/>
            <a:ext cx="5733636" cy="3889860"/>
          </a:xfrm>
          <a:prstGeom prst="rect">
            <a:avLst/>
          </a:prstGeom>
        </p:spPr>
      </p:pic>
      <p:pic>
        <p:nvPicPr>
          <p:cNvPr id="4" name="Picture 3">
            <a:extLst>
              <a:ext uri="{FF2B5EF4-FFF2-40B4-BE49-F238E27FC236}">
                <a16:creationId xmlns:a16="http://schemas.microsoft.com/office/drawing/2014/main" id="{54A3C3C5-2508-60E8-AB6B-4C31E0C0BBE7}"/>
              </a:ext>
            </a:extLst>
          </p:cNvPr>
          <p:cNvPicPr>
            <a:picLocks noChangeAspect="1"/>
          </p:cNvPicPr>
          <p:nvPr/>
        </p:nvPicPr>
        <p:blipFill>
          <a:blip r:embed="rId5"/>
          <a:stretch>
            <a:fillRect/>
          </a:stretch>
        </p:blipFill>
        <p:spPr>
          <a:xfrm>
            <a:off x="898663" y="3021496"/>
            <a:ext cx="4335946" cy="2657475"/>
          </a:xfrm>
          <a:prstGeom prst="rect">
            <a:avLst/>
          </a:prstGeom>
        </p:spPr>
      </p:pic>
      <p:sp>
        <p:nvSpPr>
          <p:cNvPr id="6" name="TextBox 5">
            <a:extLst>
              <a:ext uri="{FF2B5EF4-FFF2-40B4-BE49-F238E27FC236}">
                <a16:creationId xmlns:a16="http://schemas.microsoft.com/office/drawing/2014/main" id="{A492920E-6C2F-2760-A87A-060224496861}"/>
              </a:ext>
            </a:extLst>
          </p:cNvPr>
          <p:cNvSpPr txBox="1"/>
          <p:nvPr/>
        </p:nvSpPr>
        <p:spPr>
          <a:xfrm>
            <a:off x="594484" y="5798145"/>
            <a:ext cx="5256824" cy="923330"/>
          </a:xfrm>
          <a:prstGeom prst="rect">
            <a:avLst/>
          </a:prstGeom>
          <a:noFill/>
        </p:spPr>
        <p:txBody>
          <a:bodyPr wrap="none" rtlCol="0">
            <a:spAutoFit/>
          </a:bodyPr>
          <a:lstStyle/>
          <a:p>
            <a:r>
              <a:rPr lang="en-GB" dirty="0"/>
              <a:t>The HIS colour model can be considered as a cylinder, </a:t>
            </a:r>
          </a:p>
          <a:p>
            <a:r>
              <a:rPr lang="en-GB" dirty="0"/>
              <a:t>where the coordinates r, θ, and z are saturation,</a:t>
            </a:r>
          </a:p>
          <a:p>
            <a:r>
              <a:rPr lang="en-GB" dirty="0"/>
              <a:t> hue and intensity respectively.</a:t>
            </a:r>
            <a:endParaRPr lang="en-IN" dirty="0"/>
          </a:p>
        </p:txBody>
      </p:sp>
    </p:spTree>
    <p:extLst>
      <p:ext uri="{BB962C8B-B14F-4D97-AF65-F5344CB8AC3E}">
        <p14:creationId xmlns:p14="http://schemas.microsoft.com/office/powerpoint/2010/main" val="2341390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6AEA-E2D2-A067-6084-55DA83EC9F5B}"/>
              </a:ext>
            </a:extLst>
          </p:cNvPr>
          <p:cNvSpPr>
            <a:spLocks noGrp="1"/>
          </p:cNvSpPr>
          <p:nvPr>
            <p:ph type="title"/>
          </p:nvPr>
        </p:nvSpPr>
        <p:spPr>
          <a:xfrm>
            <a:off x="176064" y="223537"/>
            <a:ext cx="10515600" cy="1325563"/>
          </a:xfrm>
        </p:spPr>
        <p:txBody>
          <a:bodyPr/>
          <a:lstStyle/>
          <a:p>
            <a:r>
              <a:rPr lang="en-GB" b="1" dirty="0"/>
              <a:t>Conversion RGB to HSI </a:t>
            </a:r>
            <a:endParaRPr lang="en-IN" b="1" dirty="0"/>
          </a:p>
        </p:txBody>
      </p:sp>
      <p:pic>
        <p:nvPicPr>
          <p:cNvPr id="6" name="Content Placeholder 5">
            <a:extLst>
              <a:ext uri="{FF2B5EF4-FFF2-40B4-BE49-F238E27FC236}">
                <a16:creationId xmlns:a16="http://schemas.microsoft.com/office/drawing/2014/main" id="{0D0B395A-95CF-825D-0FAE-DEAACBB3FC83}"/>
              </a:ext>
            </a:extLst>
          </p:cNvPr>
          <p:cNvPicPr>
            <a:picLocks noGrp="1" noChangeAspect="1"/>
          </p:cNvPicPr>
          <p:nvPr>
            <p:ph idx="1"/>
          </p:nvPr>
        </p:nvPicPr>
        <p:blipFill>
          <a:blip r:embed="rId2"/>
          <a:stretch>
            <a:fillRect/>
          </a:stretch>
        </p:blipFill>
        <p:spPr>
          <a:xfrm>
            <a:off x="1487488" y="1412776"/>
            <a:ext cx="7632848" cy="1467151"/>
          </a:xfrm>
        </p:spPr>
      </p:pic>
      <p:sp>
        <p:nvSpPr>
          <p:cNvPr id="4" name="Slide Number Placeholder 3">
            <a:extLst>
              <a:ext uri="{FF2B5EF4-FFF2-40B4-BE49-F238E27FC236}">
                <a16:creationId xmlns:a16="http://schemas.microsoft.com/office/drawing/2014/main" id="{5E1DCF8C-60C0-BD09-96F9-A5262380186B}"/>
              </a:ext>
            </a:extLst>
          </p:cNvPr>
          <p:cNvSpPr>
            <a:spLocks noGrp="1"/>
          </p:cNvSpPr>
          <p:nvPr>
            <p:ph type="sldNum" sz="quarter" idx="12"/>
          </p:nvPr>
        </p:nvSpPr>
        <p:spPr/>
        <p:txBody>
          <a:bodyPr/>
          <a:lstStyle/>
          <a:p>
            <a:pPr marL="38100"/>
            <a:fld id="{81D60167-4931-47E6-BA6A-407CBD079E47}" type="slidenum">
              <a:rPr lang="en-IN" smtClean="0"/>
              <a:pPr marL="38100"/>
              <a:t>76</a:t>
            </a:fld>
            <a:endParaRPr lang="en-IN" dirty="0"/>
          </a:p>
        </p:txBody>
      </p:sp>
      <p:pic>
        <p:nvPicPr>
          <p:cNvPr id="7" name="Picture 6">
            <a:extLst>
              <a:ext uri="{FF2B5EF4-FFF2-40B4-BE49-F238E27FC236}">
                <a16:creationId xmlns:a16="http://schemas.microsoft.com/office/drawing/2014/main" id="{2DDCFC00-CD0F-8C40-4286-F062ABB03100}"/>
              </a:ext>
            </a:extLst>
          </p:cNvPr>
          <p:cNvPicPr>
            <a:picLocks noChangeAspect="1"/>
          </p:cNvPicPr>
          <p:nvPr/>
        </p:nvPicPr>
        <p:blipFill>
          <a:blip r:embed="rId3"/>
          <a:stretch>
            <a:fillRect/>
          </a:stretch>
        </p:blipFill>
        <p:spPr>
          <a:xfrm>
            <a:off x="6348946" y="2022142"/>
            <a:ext cx="5542779" cy="4094048"/>
          </a:xfrm>
          <a:prstGeom prst="rect">
            <a:avLst/>
          </a:prstGeom>
        </p:spPr>
      </p:pic>
    </p:spTree>
    <p:extLst>
      <p:ext uri="{BB962C8B-B14F-4D97-AF65-F5344CB8AC3E}">
        <p14:creationId xmlns:p14="http://schemas.microsoft.com/office/powerpoint/2010/main" val="1577195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4B1C-E151-4C0D-AA3E-F0148923E60B}"/>
              </a:ext>
            </a:extLst>
          </p:cNvPr>
          <p:cNvSpPr>
            <a:spLocks noGrp="1"/>
          </p:cNvSpPr>
          <p:nvPr>
            <p:ph type="title"/>
          </p:nvPr>
        </p:nvSpPr>
        <p:spPr>
          <a:xfrm>
            <a:off x="96079" y="112260"/>
            <a:ext cx="10515600" cy="505732"/>
          </a:xfrm>
        </p:spPr>
        <p:txBody>
          <a:bodyPr>
            <a:normAutofit fontScale="90000"/>
          </a:bodyPr>
          <a:lstStyle/>
          <a:p>
            <a:r>
              <a:rPr lang="en-GB" b="1" dirty="0"/>
              <a:t>CMYK model</a:t>
            </a:r>
            <a:endParaRPr lang="en-IN" b="1" dirty="0"/>
          </a:p>
        </p:txBody>
      </p:sp>
      <p:sp>
        <p:nvSpPr>
          <p:cNvPr id="3" name="Content Placeholder 2">
            <a:extLst>
              <a:ext uri="{FF2B5EF4-FFF2-40B4-BE49-F238E27FC236}">
                <a16:creationId xmlns:a16="http://schemas.microsoft.com/office/drawing/2014/main" id="{C7AF1FBC-EDD2-4DC8-A40B-D96DF8880AAA}"/>
              </a:ext>
            </a:extLst>
          </p:cNvPr>
          <p:cNvSpPr>
            <a:spLocks noGrp="1"/>
          </p:cNvSpPr>
          <p:nvPr>
            <p:ph idx="1"/>
          </p:nvPr>
        </p:nvSpPr>
        <p:spPr>
          <a:xfrm>
            <a:off x="1262269" y="1066233"/>
            <a:ext cx="9644270" cy="4725534"/>
          </a:xfrm>
        </p:spPr>
        <p:txBody>
          <a:bodyPr>
            <a:noAutofit/>
          </a:bodyPr>
          <a:lstStyle/>
          <a:p>
            <a:pPr algn="just"/>
            <a:r>
              <a:rPr lang="en-GB" sz="2400" b="0" i="0" dirty="0">
                <a:solidFill>
                  <a:srgbClr val="202124"/>
                </a:solidFill>
                <a:effectLst/>
                <a:latin typeface="Times New Roman" panose="02020603050405020304" pitchFamily="18" charset="0"/>
                <a:cs typeface="Times New Roman" panose="02020603050405020304" pitchFamily="18" charset="0"/>
              </a:rPr>
              <a:t>CMYK (</a:t>
            </a:r>
            <a:r>
              <a:rPr lang="en-GB" sz="2400" b="1" i="0" dirty="0">
                <a:solidFill>
                  <a:srgbClr val="202124"/>
                </a:solidFill>
                <a:effectLst/>
                <a:latin typeface="Times New Roman" panose="02020603050405020304" pitchFamily="18" charset="0"/>
                <a:cs typeface="Times New Roman" panose="02020603050405020304" pitchFamily="18" charset="0"/>
              </a:rPr>
              <a:t>Cyan, Magenta, Yellow, Key/Black</a:t>
            </a:r>
            <a:r>
              <a:rPr lang="en-GB" sz="2400" b="0" i="0" dirty="0">
                <a:solidFill>
                  <a:srgbClr val="202124"/>
                </a:solidFill>
                <a:effectLst/>
                <a:latin typeface="Times New Roman" panose="02020603050405020304" pitchFamily="18" charset="0"/>
                <a:cs typeface="Times New Roman" panose="02020603050405020304" pitchFamily="18" charset="0"/>
              </a:rPr>
              <a:t>) is the </a:t>
            </a:r>
            <a:r>
              <a:rPr lang="en-GB" sz="2400" b="0" i="0" dirty="0" err="1">
                <a:solidFill>
                  <a:srgbClr val="202124"/>
                </a:solidFill>
                <a:effectLst/>
                <a:latin typeface="Times New Roman" panose="02020603050405020304" pitchFamily="18" charset="0"/>
                <a:cs typeface="Times New Roman" panose="02020603050405020304" pitchFamily="18" charset="0"/>
              </a:rPr>
              <a:t>color</a:t>
            </a:r>
            <a:r>
              <a:rPr lang="en-GB" sz="2400" b="0" i="0" dirty="0">
                <a:solidFill>
                  <a:srgbClr val="202124"/>
                </a:solidFill>
                <a:effectLst/>
                <a:latin typeface="Times New Roman" panose="02020603050405020304" pitchFamily="18" charset="0"/>
                <a:cs typeface="Times New Roman" panose="02020603050405020304" pitchFamily="18" charset="0"/>
              </a:rPr>
              <a:t> space for printed materials. Use a CMYK </a:t>
            </a:r>
            <a:r>
              <a:rPr lang="en-GB" sz="2400" b="0" i="0" dirty="0" err="1">
                <a:solidFill>
                  <a:srgbClr val="202124"/>
                </a:solidFill>
                <a:effectLst/>
                <a:latin typeface="Times New Roman" panose="02020603050405020304" pitchFamily="18" charset="0"/>
                <a:cs typeface="Times New Roman" panose="02020603050405020304" pitchFamily="18" charset="0"/>
              </a:rPr>
              <a:t>color</a:t>
            </a:r>
            <a:r>
              <a:rPr lang="en-GB" sz="2400" b="0" i="0" dirty="0">
                <a:solidFill>
                  <a:srgbClr val="202124"/>
                </a:solidFill>
                <a:effectLst/>
                <a:latin typeface="Times New Roman" panose="02020603050405020304" pitchFamily="18" charset="0"/>
                <a:cs typeface="Times New Roman" panose="02020603050405020304" pitchFamily="18" charset="0"/>
              </a:rPr>
              <a:t> profile for any project design that will be physically printed. A printing press creates images by combining these </a:t>
            </a:r>
            <a:r>
              <a:rPr lang="en-GB" sz="2400" b="0" i="0" dirty="0" err="1">
                <a:solidFill>
                  <a:srgbClr val="202124"/>
                </a:solidFill>
                <a:effectLst/>
                <a:latin typeface="Times New Roman" panose="02020603050405020304" pitchFamily="18" charset="0"/>
                <a:cs typeface="Times New Roman" panose="02020603050405020304" pitchFamily="18" charset="0"/>
              </a:rPr>
              <a:t>colors</a:t>
            </a:r>
            <a:r>
              <a:rPr lang="en-GB" sz="2400" b="0" i="0" dirty="0">
                <a:solidFill>
                  <a:srgbClr val="202124"/>
                </a:solidFill>
                <a:effectLst/>
                <a:latin typeface="Times New Roman" panose="02020603050405020304" pitchFamily="18" charset="0"/>
                <a:cs typeface="Times New Roman" panose="02020603050405020304" pitchFamily="18" charset="0"/>
              </a:rPr>
              <a:t> to varying degrees with physical ink.</a:t>
            </a:r>
          </a:p>
          <a:p>
            <a:pPr algn="just"/>
            <a:r>
              <a:rPr lang="en-GB" sz="2400" dirty="0">
                <a:solidFill>
                  <a:srgbClr val="202124"/>
                </a:solidFill>
                <a:latin typeface="Times New Roman" panose="02020603050405020304" pitchFamily="18" charset="0"/>
                <a:cs typeface="Times New Roman" panose="02020603050405020304" pitchFamily="18" charset="0"/>
              </a:rPr>
              <a:t>Difference CYMK and RGB : </a:t>
            </a:r>
            <a:br>
              <a:rPr lang="en-GB" sz="2400" dirty="0">
                <a:latin typeface="Times New Roman" panose="02020603050405020304" pitchFamily="18" charset="0"/>
                <a:cs typeface="Times New Roman" panose="02020603050405020304" pitchFamily="18" charset="0"/>
              </a:rPr>
            </a:br>
            <a:r>
              <a:rPr lang="en-GB" sz="2400" b="0" i="0" dirty="0">
                <a:solidFill>
                  <a:srgbClr val="202124"/>
                </a:solidFill>
                <a:effectLst/>
                <a:latin typeface="Times New Roman" panose="02020603050405020304" pitchFamily="18" charset="0"/>
                <a:cs typeface="Times New Roman" panose="02020603050405020304" pitchFamily="18" charset="0"/>
              </a:rPr>
              <a:t>Subtracting cyan, magenta, yellow, and black inks create white – or the original </a:t>
            </a:r>
            <a:r>
              <a:rPr lang="en-GB" sz="2400" b="0" i="0" dirty="0" err="1">
                <a:solidFill>
                  <a:srgbClr val="202124"/>
                </a:solidFill>
                <a:effectLst/>
                <a:latin typeface="Times New Roman" panose="02020603050405020304" pitchFamily="18" charset="0"/>
                <a:cs typeface="Times New Roman" panose="02020603050405020304" pitchFamily="18" charset="0"/>
              </a:rPr>
              <a:t>color</a:t>
            </a:r>
            <a:r>
              <a:rPr lang="en-GB" sz="2400" b="0" i="0" dirty="0">
                <a:solidFill>
                  <a:srgbClr val="202124"/>
                </a:solidFill>
                <a:effectLst/>
                <a:latin typeface="Times New Roman" panose="02020603050405020304" pitchFamily="18" charset="0"/>
                <a:cs typeface="Times New Roman" panose="02020603050405020304" pitchFamily="18" charset="0"/>
              </a:rPr>
              <a:t> of the paper or background. RGB </a:t>
            </a:r>
            <a:r>
              <a:rPr lang="en-GB" sz="2400" b="0" i="0" dirty="0" err="1">
                <a:solidFill>
                  <a:srgbClr val="202124"/>
                </a:solidFill>
                <a:effectLst/>
                <a:latin typeface="Times New Roman" panose="02020603050405020304" pitchFamily="18" charset="0"/>
                <a:cs typeface="Times New Roman" panose="02020603050405020304" pitchFamily="18" charset="0"/>
              </a:rPr>
              <a:t>color</a:t>
            </a:r>
            <a:r>
              <a:rPr lang="en-GB" sz="2400" b="0" i="0" dirty="0">
                <a:solidFill>
                  <a:srgbClr val="202124"/>
                </a:solidFill>
                <a:effectLst/>
                <a:latin typeface="Times New Roman" panose="02020603050405020304" pitchFamily="18" charset="0"/>
                <a:cs typeface="Times New Roman" panose="02020603050405020304" pitchFamily="18" charset="0"/>
              </a:rPr>
              <a:t> values range from 0 to 255, while </a:t>
            </a:r>
            <a:r>
              <a:rPr lang="en-GB" sz="2400" b="1" i="0" dirty="0">
                <a:solidFill>
                  <a:srgbClr val="202124"/>
                </a:solidFill>
                <a:effectLst/>
                <a:latin typeface="Times New Roman" panose="02020603050405020304" pitchFamily="18" charset="0"/>
                <a:cs typeface="Times New Roman" panose="02020603050405020304" pitchFamily="18" charset="0"/>
              </a:rPr>
              <a:t>CMYK ranges from 0-100%</a:t>
            </a:r>
            <a:r>
              <a:rPr lang="en-GB" sz="2400" b="0" i="0" dirty="0">
                <a:solidFill>
                  <a:srgbClr val="202124"/>
                </a:solidFill>
                <a:effectLst/>
                <a:latin typeface="Times New Roman" panose="02020603050405020304" pitchFamily="18" charset="0"/>
                <a:cs typeface="Times New Roman" panose="02020603050405020304" pitchFamily="18" charset="0"/>
              </a:rPr>
              <a:t>. RGB has a wider range, or gamut, of </a:t>
            </a:r>
            <a:r>
              <a:rPr lang="en-GB" sz="2400" b="0" i="0" dirty="0" err="1">
                <a:solidFill>
                  <a:srgbClr val="202124"/>
                </a:solidFill>
                <a:effectLst/>
                <a:latin typeface="Times New Roman" panose="02020603050405020304" pitchFamily="18" charset="0"/>
                <a:cs typeface="Times New Roman" panose="02020603050405020304" pitchFamily="18" charset="0"/>
              </a:rPr>
              <a:t>colors</a:t>
            </a:r>
            <a:r>
              <a:rPr lang="en-GB" sz="2400" b="0" i="0" dirty="0">
                <a:solidFill>
                  <a:srgbClr val="202124"/>
                </a:solidFill>
                <a:effectLst/>
                <a:latin typeface="Times New Roman" panose="02020603050405020304" pitchFamily="18" charset="0"/>
                <a:cs typeface="Times New Roman" panose="02020603050405020304" pitchFamily="18" charset="0"/>
              </a:rPr>
              <a:t> compared to CMYK. CMYK prints cannot reproduce all RGB model </a:t>
            </a:r>
            <a:r>
              <a:rPr lang="en-GB" sz="2400" b="0" i="0" dirty="0" err="1">
                <a:solidFill>
                  <a:srgbClr val="202124"/>
                </a:solidFill>
                <a:effectLst/>
                <a:latin typeface="Times New Roman" panose="02020603050405020304" pitchFamily="18" charset="0"/>
                <a:cs typeface="Times New Roman" panose="02020603050405020304" pitchFamily="18" charset="0"/>
              </a:rPr>
              <a:t>colors</a:t>
            </a:r>
            <a:endParaRPr lang="en-GB" sz="2400" b="0" i="0" dirty="0">
              <a:solidFill>
                <a:srgbClr val="202124"/>
              </a:solidFill>
              <a:effectLst/>
              <a:latin typeface="Times New Roman" panose="02020603050405020304" pitchFamily="18" charset="0"/>
              <a:cs typeface="Times New Roman" panose="02020603050405020304" pitchFamily="18" charset="0"/>
            </a:endParaRPr>
          </a:p>
          <a:p>
            <a:pPr algn="just"/>
            <a:r>
              <a:rPr lang="en-GB" sz="2400" b="0" i="0" dirty="0">
                <a:solidFill>
                  <a:srgbClr val="202124"/>
                </a:solidFill>
                <a:effectLst/>
                <a:latin typeface="Times New Roman" panose="02020603050405020304" pitchFamily="18" charset="0"/>
                <a:cs typeface="Times New Roman" panose="02020603050405020304" pitchFamily="18" charset="0"/>
              </a:rPr>
              <a:t> Printing uses CMYK comes down </a:t>
            </a:r>
            <a:r>
              <a:rPr lang="en-GB" sz="2400" b="1" i="0" dirty="0">
                <a:solidFill>
                  <a:srgbClr val="202124"/>
                </a:solidFill>
                <a:effectLst/>
                <a:latin typeface="Times New Roman" panose="02020603050405020304" pitchFamily="18" charset="0"/>
                <a:cs typeface="Times New Roman" panose="02020603050405020304" pitchFamily="18" charset="0"/>
              </a:rPr>
              <a:t>to an explanation of the </a:t>
            </a:r>
            <a:r>
              <a:rPr lang="en-GB" sz="2400" b="1" i="0" dirty="0" err="1">
                <a:solidFill>
                  <a:srgbClr val="202124"/>
                </a:solidFill>
                <a:effectLst/>
                <a:latin typeface="Times New Roman" panose="02020603050405020304" pitchFamily="18" charset="0"/>
                <a:cs typeface="Times New Roman" panose="02020603050405020304" pitchFamily="18" charset="0"/>
              </a:rPr>
              <a:t>colors</a:t>
            </a:r>
            <a:r>
              <a:rPr lang="en-GB" sz="2400" b="1" i="0" dirty="0">
                <a:solidFill>
                  <a:srgbClr val="202124"/>
                </a:solidFill>
                <a:effectLst/>
                <a:latin typeface="Times New Roman" panose="02020603050405020304" pitchFamily="18" charset="0"/>
                <a:cs typeface="Times New Roman" panose="02020603050405020304" pitchFamily="18" charset="0"/>
              </a:rPr>
              <a:t> themselves</a:t>
            </a:r>
            <a:r>
              <a:rPr lang="en-GB" sz="2400" b="0" i="0" dirty="0">
                <a:solidFill>
                  <a:srgbClr val="202124"/>
                </a:solidFill>
                <a:effectLst/>
                <a:latin typeface="Times New Roman" panose="02020603050405020304" pitchFamily="18" charset="0"/>
                <a:cs typeface="Times New Roman" panose="02020603050405020304" pitchFamily="18" charset="0"/>
              </a:rPr>
              <a:t>. CMY will cover most lighter </a:t>
            </a:r>
            <a:r>
              <a:rPr lang="en-GB" sz="2400" b="0" i="0" dirty="0" err="1">
                <a:solidFill>
                  <a:srgbClr val="202124"/>
                </a:solidFill>
                <a:effectLst/>
                <a:latin typeface="Times New Roman" panose="02020603050405020304" pitchFamily="18" charset="0"/>
                <a:cs typeface="Times New Roman" panose="02020603050405020304" pitchFamily="18" charset="0"/>
              </a:rPr>
              <a:t>color</a:t>
            </a:r>
            <a:r>
              <a:rPr lang="en-GB" sz="2400" b="0" i="0" dirty="0">
                <a:solidFill>
                  <a:srgbClr val="202124"/>
                </a:solidFill>
                <a:effectLst/>
                <a:latin typeface="Times New Roman" panose="02020603050405020304" pitchFamily="18" charset="0"/>
                <a:cs typeface="Times New Roman" panose="02020603050405020304" pitchFamily="18" charset="0"/>
              </a:rPr>
              <a:t> ranges quite easily, compared to using RGB. However, CMY by itself can't create very deep dark </a:t>
            </a:r>
            <a:r>
              <a:rPr lang="en-GB" sz="2400" b="0" i="0" dirty="0" err="1">
                <a:solidFill>
                  <a:srgbClr val="202124"/>
                </a:solidFill>
                <a:effectLst/>
                <a:latin typeface="Times New Roman" panose="02020603050405020304" pitchFamily="18" charset="0"/>
                <a:cs typeface="Times New Roman" panose="02020603050405020304" pitchFamily="18" charset="0"/>
              </a:rPr>
              <a:t>colors</a:t>
            </a:r>
            <a:r>
              <a:rPr lang="en-GB" sz="2400" b="0" i="0" dirty="0">
                <a:solidFill>
                  <a:srgbClr val="202124"/>
                </a:solidFill>
                <a:effectLst/>
                <a:latin typeface="Times New Roman" panose="02020603050405020304" pitchFamily="18" charset="0"/>
                <a:cs typeface="Times New Roman" panose="02020603050405020304" pitchFamily="18" charset="0"/>
              </a:rPr>
              <a:t> like “true black,” so black</a:t>
            </a:r>
            <a:endParaRPr lang="en-IN"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0A24C84-98C9-4917-9724-2144268E9800}"/>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77</a:t>
            </a:fld>
            <a:endParaRPr lang="en-US" dirty="0"/>
          </a:p>
        </p:txBody>
      </p:sp>
    </p:spTree>
    <p:extLst>
      <p:ext uri="{BB962C8B-B14F-4D97-AF65-F5344CB8AC3E}">
        <p14:creationId xmlns:p14="http://schemas.microsoft.com/office/powerpoint/2010/main" val="2165103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BC14-A08A-4B0C-99BD-0B58893508D8}"/>
              </a:ext>
            </a:extLst>
          </p:cNvPr>
          <p:cNvSpPr>
            <a:spLocks noGrp="1"/>
          </p:cNvSpPr>
          <p:nvPr>
            <p:ph type="title"/>
          </p:nvPr>
        </p:nvSpPr>
        <p:spPr>
          <a:xfrm>
            <a:off x="122583" y="112552"/>
            <a:ext cx="4171121" cy="813400"/>
          </a:xfrm>
        </p:spPr>
        <p:txBody>
          <a:bodyPr>
            <a:normAutofit/>
          </a:bodyPr>
          <a:lstStyle/>
          <a:p>
            <a:r>
              <a:rPr lang="en-GB" b="1" dirty="0"/>
              <a:t>CMYK MODEL</a:t>
            </a:r>
            <a:endParaRPr lang="en-IN" b="1" dirty="0"/>
          </a:p>
        </p:txBody>
      </p:sp>
      <p:sp>
        <p:nvSpPr>
          <p:cNvPr id="3" name="Content Placeholder 2">
            <a:extLst>
              <a:ext uri="{FF2B5EF4-FFF2-40B4-BE49-F238E27FC236}">
                <a16:creationId xmlns:a16="http://schemas.microsoft.com/office/drawing/2014/main" id="{1B8EE0B1-61AF-4362-9931-A98BFA34EC07}"/>
              </a:ext>
            </a:extLst>
          </p:cNvPr>
          <p:cNvSpPr>
            <a:spLocks noGrp="1"/>
          </p:cNvSpPr>
          <p:nvPr>
            <p:ph idx="1"/>
          </p:nvPr>
        </p:nvSpPr>
        <p:spPr>
          <a:xfrm>
            <a:off x="956232" y="1168450"/>
            <a:ext cx="10515600" cy="4351338"/>
          </a:xfrm>
        </p:spPr>
        <p:txBody>
          <a:bodyPr/>
          <a:lstStyle/>
          <a:p>
            <a:pPr algn="just"/>
            <a:r>
              <a:rPr lang="en-GB" sz="2400" b="0" i="0" dirty="0">
                <a:solidFill>
                  <a:srgbClr val="4D5156"/>
                </a:solidFill>
                <a:effectLst/>
                <a:latin typeface="arial" panose="020B0604020202020204" pitchFamily="34" charset="0"/>
              </a:rPr>
              <a:t>The CMYK </a:t>
            </a:r>
            <a:r>
              <a:rPr lang="en-GB" sz="2400" b="0" i="0" dirty="0" err="1">
                <a:solidFill>
                  <a:srgbClr val="4D5156"/>
                </a:solidFill>
                <a:effectLst/>
                <a:latin typeface="arial" panose="020B0604020202020204" pitchFamily="34" charset="0"/>
              </a:rPr>
              <a:t>color</a:t>
            </a:r>
            <a:r>
              <a:rPr lang="en-GB" sz="2400" b="0" i="0" dirty="0">
                <a:solidFill>
                  <a:srgbClr val="4D5156"/>
                </a:solidFill>
                <a:effectLst/>
                <a:latin typeface="arial" panose="020B0604020202020204" pitchFamily="34" charset="0"/>
              </a:rPr>
              <a:t> model is </a:t>
            </a:r>
            <a:r>
              <a:rPr lang="en-GB" sz="2400" b="1" i="0" dirty="0">
                <a:solidFill>
                  <a:srgbClr val="4D5156"/>
                </a:solidFill>
                <a:effectLst/>
                <a:latin typeface="arial" panose="020B0604020202020204" pitchFamily="34" charset="0"/>
              </a:rPr>
              <a:t>a subtractive </a:t>
            </a:r>
            <a:r>
              <a:rPr lang="en-GB" sz="2400" b="1" i="0" dirty="0" err="1">
                <a:solidFill>
                  <a:srgbClr val="4D5156"/>
                </a:solidFill>
                <a:effectLst/>
                <a:latin typeface="arial" panose="020B0604020202020204" pitchFamily="34" charset="0"/>
              </a:rPr>
              <a:t>color</a:t>
            </a:r>
            <a:r>
              <a:rPr lang="en-GB" sz="2400" b="1" i="0" dirty="0">
                <a:solidFill>
                  <a:srgbClr val="4D5156"/>
                </a:solidFill>
                <a:effectLst/>
                <a:latin typeface="arial" panose="020B0604020202020204" pitchFamily="34" charset="0"/>
              </a:rPr>
              <a:t> model, based on the CMY </a:t>
            </a:r>
            <a:r>
              <a:rPr lang="en-GB" sz="2400" b="1" i="0" dirty="0" err="1">
                <a:solidFill>
                  <a:srgbClr val="4D5156"/>
                </a:solidFill>
                <a:effectLst/>
                <a:latin typeface="arial" panose="020B0604020202020204" pitchFamily="34" charset="0"/>
              </a:rPr>
              <a:t>color</a:t>
            </a:r>
            <a:r>
              <a:rPr lang="en-GB" sz="2400" b="1" i="0" dirty="0">
                <a:solidFill>
                  <a:srgbClr val="4D5156"/>
                </a:solidFill>
                <a:effectLst/>
                <a:latin typeface="arial" panose="020B0604020202020204" pitchFamily="34" charset="0"/>
              </a:rPr>
              <a:t> model, used in </a:t>
            </a:r>
            <a:r>
              <a:rPr lang="en-GB" sz="2400" b="1" i="0" dirty="0" err="1">
                <a:solidFill>
                  <a:srgbClr val="4D5156"/>
                </a:solidFill>
                <a:effectLst/>
                <a:latin typeface="arial" panose="020B0604020202020204" pitchFamily="34" charset="0"/>
              </a:rPr>
              <a:t>color</a:t>
            </a:r>
            <a:r>
              <a:rPr lang="en-GB" sz="2400" b="1" i="0" dirty="0">
                <a:solidFill>
                  <a:srgbClr val="4D5156"/>
                </a:solidFill>
                <a:effectLst/>
                <a:latin typeface="arial" panose="020B0604020202020204" pitchFamily="34" charset="0"/>
              </a:rPr>
              <a:t> printing, and is also used to describe the printing process itself. </a:t>
            </a:r>
          </a:p>
          <a:p>
            <a:pPr algn="just"/>
            <a:r>
              <a:rPr lang="en-GB" sz="2400" b="1" i="0" dirty="0">
                <a:solidFill>
                  <a:srgbClr val="4D5156"/>
                </a:solidFill>
                <a:effectLst/>
                <a:latin typeface="arial" panose="020B0604020202020204" pitchFamily="34" charset="0"/>
              </a:rPr>
              <a:t>CMYK </a:t>
            </a:r>
            <a:r>
              <a:rPr lang="en-GB" sz="2400" b="0" i="0" dirty="0">
                <a:solidFill>
                  <a:srgbClr val="4D5156"/>
                </a:solidFill>
                <a:effectLst/>
                <a:latin typeface="arial" panose="020B0604020202020204" pitchFamily="34" charset="0"/>
              </a:rPr>
              <a:t>refers to the four ink plates used in some </a:t>
            </a:r>
            <a:r>
              <a:rPr lang="en-GB" sz="2400" b="0" i="0" dirty="0" err="1">
                <a:solidFill>
                  <a:srgbClr val="4D5156"/>
                </a:solidFill>
                <a:effectLst/>
                <a:latin typeface="arial" panose="020B0604020202020204" pitchFamily="34" charset="0"/>
              </a:rPr>
              <a:t>color</a:t>
            </a:r>
            <a:r>
              <a:rPr lang="en-GB" sz="2400" b="0" i="0" dirty="0">
                <a:solidFill>
                  <a:srgbClr val="4D5156"/>
                </a:solidFill>
                <a:effectLst/>
                <a:latin typeface="arial" panose="020B0604020202020204" pitchFamily="34" charset="0"/>
              </a:rPr>
              <a:t> printing: cyan, magenta, yellow, and key.</a:t>
            </a:r>
          </a:p>
          <a:p>
            <a:pPr algn="just"/>
            <a:endParaRPr lang="en-IN" dirty="0"/>
          </a:p>
        </p:txBody>
      </p:sp>
      <p:sp>
        <p:nvSpPr>
          <p:cNvPr id="6" name="Slide Number Placeholder 5">
            <a:extLst>
              <a:ext uri="{FF2B5EF4-FFF2-40B4-BE49-F238E27FC236}">
                <a16:creationId xmlns:a16="http://schemas.microsoft.com/office/drawing/2014/main" id="{503EDBDC-4059-4213-AED8-A57D9AB581D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78</a:t>
            </a:fld>
            <a:endParaRPr lang="en-US" dirty="0"/>
          </a:p>
        </p:txBody>
      </p:sp>
      <p:pic>
        <p:nvPicPr>
          <p:cNvPr id="8" name="Picture 7" descr="A picture containing text, clipart, sign&#10;&#10;Description automatically generated">
            <a:extLst>
              <a:ext uri="{FF2B5EF4-FFF2-40B4-BE49-F238E27FC236}">
                <a16:creationId xmlns:a16="http://schemas.microsoft.com/office/drawing/2014/main" id="{39921F58-3F08-4EBA-9059-B45556FBF1FA}"/>
              </a:ext>
            </a:extLst>
          </p:cNvPr>
          <p:cNvPicPr>
            <a:picLocks noChangeAspect="1"/>
          </p:cNvPicPr>
          <p:nvPr/>
        </p:nvPicPr>
        <p:blipFill>
          <a:blip r:embed="rId2"/>
          <a:stretch>
            <a:fillRect/>
          </a:stretch>
        </p:blipFill>
        <p:spPr>
          <a:xfrm>
            <a:off x="1308657" y="3938183"/>
            <a:ext cx="2143125" cy="2516986"/>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C82EC02C-EA99-4D36-9EB1-F7FE4C74DE68}"/>
              </a:ext>
            </a:extLst>
          </p:cNvPr>
          <p:cNvPicPr>
            <a:picLocks noChangeAspect="1"/>
          </p:cNvPicPr>
          <p:nvPr/>
        </p:nvPicPr>
        <p:blipFill>
          <a:blip r:embed="rId3"/>
          <a:stretch>
            <a:fillRect/>
          </a:stretch>
        </p:blipFill>
        <p:spPr>
          <a:xfrm>
            <a:off x="3981254" y="3975888"/>
            <a:ext cx="4347523" cy="2516987"/>
          </a:xfrm>
          <a:prstGeom prst="rect">
            <a:avLst/>
          </a:prstGeom>
        </p:spPr>
      </p:pic>
      <p:pic>
        <p:nvPicPr>
          <p:cNvPr id="12" name="Picture 11" descr="Bubble chart&#10;&#10;Description automatically generated with medium confidence">
            <a:extLst>
              <a:ext uri="{FF2B5EF4-FFF2-40B4-BE49-F238E27FC236}">
                <a16:creationId xmlns:a16="http://schemas.microsoft.com/office/drawing/2014/main" id="{8F633309-A11E-4D4C-B1C9-724B1BAADA51}"/>
              </a:ext>
            </a:extLst>
          </p:cNvPr>
          <p:cNvPicPr>
            <a:picLocks noChangeAspect="1"/>
          </p:cNvPicPr>
          <p:nvPr/>
        </p:nvPicPr>
        <p:blipFill>
          <a:blip r:embed="rId4"/>
          <a:stretch>
            <a:fillRect/>
          </a:stretch>
        </p:blipFill>
        <p:spPr>
          <a:xfrm>
            <a:off x="8387793" y="3749669"/>
            <a:ext cx="2847975" cy="2516987"/>
          </a:xfrm>
          <a:prstGeom prst="rect">
            <a:avLst/>
          </a:prstGeom>
        </p:spPr>
      </p:pic>
    </p:spTree>
    <p:extLst>
      <p:ext uri="{BB962C8B-B14F-4D97-AF65-F5344CB8AC3E}">
        <p14:creationId xmlns:p14="http://schemas.microsoft.com/office/powerpoint/2010/main" val="51935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D16F-173B-3638-83D3-004A9C94F75A}"/>
              </a:ext>
            </a:extLst>
          </p:cNvPr>
          <p:cNvSpPr>
            <a:spLocks noGrp="1"/>
          </p:cNvSpPr>
          <p:nvPr>
            <p:ph type="title"/>
          </p:nvPr>
        </p:nvSpPr>
        <p:spPr>
          <a:xfrm>
            <a:off x="119336" y="116632"/>
            <a:ext cx="4752528" cy="504056"/>
          </a:xfrm>
        </p:spPr>
        <p:txBody>
          <a:bodyPr>
            <a:normAutofit fontScale="90000"/>
          </a:bodyPr>
          <a:lstStyle/>
          <a:p>
            <a:r>
              <a:rPr lang="en-GB" b="1" dirty="0"/>
              <a:t>Image file formats</a:t>
            </a:r>
            <a:endParaRPr lang="en-IN" b="1" dirty="0"/>
          </a:p>
        </p:txBody>
      </p:sp>
      <p:sp>
        <p:nvSpPr>
          <p:cNvPr id="5" name="Slide Number Placeholder 4">
            <a:extLst>
              <a:ext uri="{FF2B5EF4-FFF2-40B4-BE49-F238E27FC236}">
                <a16:creationId xmlns:a16="http://schemas.microsoft.com/office/drawing/2014/main" id="{37AD137C-84FF-0E92-02E8-A2B22CEA6875}"/>
              </a:ext>
            </a:extLst>
          </p:cNvPr>
          <p:cNvSpPr>
            <a:spLocks noGrp="1"/>
          </p:cNvSpPr>
          <p:nvPr>
            <p:ph type="sldNum" sz="quarter" idx="12"/>
          </p:nvPr>
        </p:nvSpPr>
        <p:spPr/>
        <p:txBody>
          <a:bodyPr/>
          <a:lstStyle/>
          <a:p>
            <a:pPr marL="38100"/>
            <a:fld id="{81D60167-4931-47E6-BA6A-407CBD079E47}" type="slidenum">
              <a:rPr lang="en-IN" smtClean="0"/>
              <a:pPr marL="38100"/>
              <a:t>8</a:t>
            </a:fld>
            <a:endParaRPr lang="en-IN" dirty="0"/>
          </a:p>
        </p:txBody>
      </p:sp>
      <p:sp>
        <p:nvSpPr>
          <p:cNvPr id="4" name="TextBox 3">
            <a:extLst>
              <a:ext uri="{FF2B5EF4-FFF2-40B4-BE49-F238E27FC236}">
                <a16:creationId xmlns:a16="http://schemas.microsoft.com/office/drawing/2014/main" id="{9ED1B2E9-3B1F-960A-DF35-6F409B0E8B50}"/>
              </a:ext>
            </a:extLst>
          </p:cNvPr>
          <p:cNvSpPr txBox="1"/>
          <p:nvPr/>
        </p:nvSpPr>
        <p:spPr>
          <a:xfrm>
            <a:off x="1559496" y="1268760"/>
            <a:ext cx="9649072" cy="4524315"/>
          </a:xfrm>
          <a:prstGeom prst="rect">
            <a:avLst/>
          </a:prstGeom>
          <a:noFill/>
        </p:spPr>
        <p:txBody>
          <a:bodyPr wrap="square" rtlCol="0">
            <a:spAutoFit/>
          </a:bodyPr>
          <a:lstStyle/>
          <a:p>
            <a:r>
              <a:rPr lang="en-GB" sz="2400" dirty="0"/>
              <a:t>A digital image is often encoded in the form of binary files for </a:t>
            </a:r>
          </a:p>
          <a:p>
            <a:r>
              <a:rPr lang="en-GB" sz="2400" dirty="0"/>
              <a:t>the purpose of storage and transmission.</a:t>
            </a:r>
          </a:p>
          <a:p>
            <a:endParaRPr lang="en-GB" sz="2400" dirty="0"/>
          </a:p>
          <a:p>
            <a:r>
              <a:rPr lang="en-GB" sz="2400" dirty="0"/>
              <a:t>Whatever be the format, the image file consists of two parts: </a:t>
            </a:r>
          </a:p>
          <a:p>
            <a:r>
              <a:rPr lang="en-GB" sz="2400" dirty="0"/>
              <a:t>(</a:t>
            </a:r>
            <a:r>
              <a:rPr lang="en-GB" sz="2400" dirty="0" err="1"/>
              <a:t>i</a:t>
            </a:r>
            <a:r>
              <a:rPr lang="en-GB" sz="2400" dirty="0"/>
              <a:t>) file header, and (ii) image data.</a:t>
            </a:r>
          </a:p>
          <a:p>
            <a:r>
              <a:rPr lang="en-IN" sz="2400" dirty="0"/>
              <a:t>The common image file formats are </a:t>
            </a:r>
          </a:p>
          <a:p>
            <a:pPr marL="400050" indent="-400050">
              <a:buAutoNum type="romanLcParenBoth"/>
            </a:pPr>
            <a:r>
              <a:rPr lang="en-IN" sz="2400" dirty="0"/>
              <a:t>GIF (Graphics Interchange Format), </a:t>
            </a:r>
          </a:p>
          <a:p>
            <a:pPr marL="400050" indent="-400050">
              <a:buAutoNum type="romanLcParenBoth"/>
            </a:pPr>
            <a:r>
              <a:rPr lang="en-IN" sz="2400" dirty="0"/>
              <a:t>JPEG (Joint Photographic Expert Group),</a:t>
            </a:r>
          </a:p>
          <a:p>
            <a:pPr marL="400050" indent="-400050">
              <a:buAutoNum type="romanLcParenBoth"/>
            </a:pPr>
            <a:r>
              <a:rPr lang="en-IN" sz="2400" dirty="0"/>
              <a:t> PNG (Portable Network Graphics),</a:t>
            </a:r>
          </a:p>
          <a:p>
            <a:pPr marL="400050" indent="-400050">
              <a:buAutoNum type="romanLcParenBoth"/>
            </a:pPr>
            <a:r>
              <a:rPr lang="en-IN" sz="2400" dirty="0"/>
              <a:t> TIFF (Tagged Image File Format), </a:t>
            </a:r>
          </a:p>
          <a:p>
            <a:pPr marL="400050" indent="-400050">
              <a:buAutoNum type="romanLcParenBoth"/>
            </a:pPr>
            <a:r>
              <a:rPr lang="en-IN" sz="2400" dirty="0"/>
              <a:t> PSD file format, and </a:t>
            </a:r>
          </a:p>
          <a:p>
            <a:pPr marL="400050" indent="-400050">
              <a:buAutoNum type="romanLcParenBoth"/>
            </a:pPr>
            <a:r>
              <a:rPr lang="en-IN" sz="2400" dirty="0"/>
              <a:t> EPS</a:t>
            </a:r>
          </a:p>
        </p:txBody>
      </p:sp>
    </p:spTree>
    <p:extLst>
      <p:ext uri="{BB962C8B-B14F-4D97-AF65-F5344CB8AC3E}">
        <p14:creationId xmlns:p14="http://schemas.microsoft.com/office/powerpoint/2010/main" val="290534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13AD-46CD-64C3-0EA3-E91431B4EDA6}"/>
              </a:ext>
            </a:extLst>
          </p:cNvPr>
          <p:cNvSpPr>
            <a:spLocks noGrp="1"/>
          </p:cNvSpPr>
          <p:nvPr>
            <p:ph type="title"/>
          </p:nvPr>
        </p:nvSpPr>
        <p:spPr>
          <a:xfrm>
            <a:off x="191344" y="264969"/>
            <a:ext cx="6340348" cy="984885"/>
          </a:xfrm>
        </p:spPr>
        <p:txBody>
          <a:bodyPr/>
          <a:lstStyle/>
          <a:p>
            <a:r>
              <a:rPr lang="en-GB" b="1" dirty="0"/>
              <a:t>DIP Applications</a:t>
            </a:r>
            <a:endParaRPr lang="en-IN" b="1" dirty="0"/>
          </a:p>
        </p:txBody>
      </p:sp>
      <p:sp>
        <p:nvSpPr>
          <p:cNvPr id="3" name="Text Placeholder 2">
            <a:extLst>
              <a:ext uri="{FF2B5EF4-FFF2-40B4-BE49-F238E27FC236}">
                <a16:creationId xmlns:a16="http://schemas.microsoft.com/office/drawing/2014/main" id="{45EC5A8A-35A4-74CA-9DA1-23FD6DE6CCF2}"/>
              </a:ext>
            </a:extLst>
          </p:cNvPr>
          <p:cNvSpPr>
            <a:spLocks noGrp="1"/>
          </p:cNvSpPr>
          <p:nvPr>
            <p:ph idx="1"/>
          </p:nvPr>
        </p:nvSpPr>
        <p:spPr>
          <a:xfrm>
            <a:off x="1236556" y="1249854"/>
            <a:ext cx="9718887" cy="5079467"/>
          </a:xfrm>
        </p:spPr>
        <p:txBody>
          <a:bodyPr/>
          <a:lstStyle/>
          <a:p>
            <a:pPr marL="292100" algn="just">
              <a:spcBef>
                <a:spcPts val="30"/>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Digital</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image</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processing</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has</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a:t>
            </a:r>
            <a:r>
              <a:rPr lang="en-US" sz="1800" spc="-4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broad</a:t>
            </a:r>
            <a:r>
              <a:rPr lang="en-US" sz="1800" spc="-4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spectrum</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of</a:t>
            </a:r>
            <a:r>
              <a:rPr lang="en-US" sz="1800" spc="-35"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applications,</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such</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as</a:t>
            </a:r>
          </a:p>
          <a:p>
            <a:pPr marL="292100" algn="just">
              <a:spcBef>
                <a:spcPts val="30"/>
              </a:spcBef>
              <a:spcAft>
                <a:spcPts val="0"/>
              </a:spcAft>
            </a:pPr>
            <a:r>
              <a:rPr lang="en-US" sz="180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Remote</a:t>
            </a:r>
            <a:r>
              <a:rPr lang="en-US" sz="1800" spc="-5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sensing</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via</a:t>
            </a:r>
            <a:r>
              <a:rPr lang="en-US" sz="1800" spc="-6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satellites</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other spacecrafts</a:t>
            </a:r>
          </a:p>
          <a:p>
            <a:pPr marL="342900" lvl="0" indent="-342900">
              <a:spcBef>
                <a:spcPts val="35"/>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Image</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transmission</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storage</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for</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business applications</a:t>
            </a:r>
          </a:p>
          <a:p>
            <a:pPr marL="342900" lvl="0" indent="-342900">
              <a:spcBef>
                <a:spcPts val="40"/>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Medical processing</a:t>
            </a:r>
          </a:p>
          <a:p>
            <a:pPr marL="342900" lvl="0" indent="-342900">
              <a:spcBef>
                <a:spcPts val="55"/>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RADAR (Radio Detection</a:t>
            </a:r>
            <a:r>
              <a:rPr lang="en-US" sz="1800" spc="1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 Ranging)</a:t>
            </a:r>
          </a:p>
          <a:p>
            <a:pPr marL="342900" lvl="0" indent="-342900">
              <a:spcBef>
                <a:spcPts val="35"/>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SONAR</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(Sound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Navigation</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a:t>
            </a:r>
            <a:r>
              <a:rPr lang="en-US" sz="1800" spc="5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Ranging)</a:t>
            </a:r>
          </a:p>
          <a:p>
            <a:pPr marL="342900" marR="80010" lvl="0" indent="-342900">
              <a:lnSpc>
                <a:spcPct val="101000"/>
              </a:lnSpc>
              <a:spcBef>
                <a:spcPts val="40"/>
              </a:spcBef>
              <a:spcAft>
                <a:spcPts val="0"/>
              </a:spcAft>
              <a:buClr>
                <a:srgbClr val="001F5F"/>
              </a:buClr>
              <a:buSzPts val="1400"/>
              <a:buFont typeface="Cambria" panose="02040503050406030204" pitchFamily="18" charset="0"/>
              <a:buAutoNum type="arabicPeriod"/>
              <a:tabLst>
                <a:tab pos="292100" algn="l"/>
                <a:tab pos="2578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Acoustic</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Image</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Processing</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(The</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study</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of</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underwater</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sound</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is</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known</a:t>
            </a:r>
            <a:r>
              <a:rPr lang="en-US" sz="1800" spc="3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as</a:t>
            </a:r>
            <a:r>
              <a:rPr lang="en-US" sz="1800" spc="-31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Underwater</a:t>
            </a:r>
            <a:r>
              <a:rPr lang="en-US" sz="1800" spc="14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err="1">
                <a:effectLst/>
                <a:latin typeface="Cambria" panose="02040503050406030204" pitchFamily="18" charset="0"/>
                <a:ea typeface="Cambria" panose="02040503050406030204" pitchFamily="18" charset="0"/>
                <a:cs typeface="Cambria" panose="02040503050406030204" pitchFamily="18" charset="0"/>
              </a:rPr>
              <a:t>Acousticsor</a:t>
            </a:r>
            <a:r>
              <a:rPr lang="en-US" sz="1800" spc="-5" dirty="0">
                <a:effectLst/>
                <a:latin typeface="Cambria" panose="02040503050406030204" pitchFamily="18" charset="0"/>
                <a:ea typeface="Cambria" panose="02040503050406030204" pitchFamily="18" charset="0"/>
                <a:cs typeface="Cambria" panose="02040503050406030204" pitchFamily="18" charset="0"/>
              </a:rPr>
              <a:t>	Hydro Acoustics)</a:t>
            </a:r>
          </a:p>
          <a:p>
            <a:pPr marL="342900" marR="1848485" lvl="0" indent="-342900">
              <a:lnSpc>
                <a:spcPct val="101000"/>
              </a:lnSpc>
              <a:spcBef>
                <a:spcPts val="25"/>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Robotics</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automated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inspection</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of</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industrial</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parts</a:t>
            </a:r>
            <a:r>
              <a:rPr lang="en-US" sz="1800" spc="-32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Images</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acquired</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by</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satellites</a:t>
            </a:r>
            <a:r>
              <a:rPr lang="en-US" sz="1800" spc="-2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are</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useful</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in</a:t>
            </a:r>
            <a:r>
              <a:rPr lang="en-US" sz="1800" spc="-2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tracking of</a:t>
            </a:r>
          </a:p>
          <a:p>
            <a:pPr marL="342900" lvl="0" indent="-342900">
              <a:spcBef>
                <a:spcPts val="10"/>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Earth resources</a:t>
            </a:r>
          </a:p>
          <a:p>
            <a:pPr marL="342900" lvl="0" indent="-342900">
              <a:spcBef>
                <a:spcPts val="40"/>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Geographical</a:t>
            </a:r>
            <a:r>
              <a:rPr lang="en-US" sz="1800" spc="-6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mapping</a:t>
            </a:r>
          </a:p>
          <a:p>
            <a:pPr marL="342900" lvl="0" indent="-342900">
              <a:spcBef>
                <a:spcPts val="50"/>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Prediction</a:t>
            </a:r>
            <a:r>
              <a:rPr lang="en-US" sz="1800" spc="1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of</a:t>
            </a:r>
            <a:r>
              <a:rPr lang="en-US" sz="1800" spc="15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agricultural crops</a:t>
            </a:r>
          </a:p>
          <a:p>
            <a:pPr marL="342900" lvl="0" indent="-342900">
              <a:spcBef>
                <a:spcPts val="40"/>
              </a:spcBef>
              <a:spcAft>
                <a:spcPts val="0"/>
              </a:spcAft>
              <a:buClr>
                <a:srgbClr val="001F5F"/>
              </a:buClr>
              <a:buSzPts val="1400"/>
              <a:buFont typeface="Cambria" panose="02040503050406030204" pitchFamily="18" charset="0"/>
              <a:buAutoNum type="arabicPeriod"/>
              <a:tabLst>
                <a:tab pos="292100" algn="l"/>
              </a:tabLst>
            </a:pPr>
            <a:r>
              <a:rPr lang="en-US" sz="1800" spc="-5" dirty="0">
                <a:effectLst/>
                <a:latin typeface="Cambria" panose="02040503050406030204" pitchFamily="18" charset="0"/>
                <a:ea typeface="Cambria" panose="02040503050406030204" pitchFamily="18" charset="0"/>
                <a:cs typeface="Cambria" panose="02040503050406030204" pitchFamily="18" charset="0"/>
              </a:rPr>
              <a:t>Urban</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growth</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and</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weather monitoring</a:t>
            </a:r>
          </a:p>
          <a:p>
            <a:pPr marL="342900" marR="892175" lvl="0" indent="-342900">
              <a:lnSpc>
                <a:spcPct val="101000"/>
              </a:lnSpc>
              <a:spcBef>
                <a:spcPts val="40"/>
              </a:spcBef>
              <a:spcAft>
                <a:spcPts val="0"/>
              </a:spcAft>
              <a:buClr>
                <a:srgbClr val="001F5F"/>
              </a:buClr>
              <a:buSzPts val="1400"/>
              <a:buFont typeface="Cambria" panose="02040503050406030204" pitchFamily="18" charset="0"/>
              <a:buAutoNum type="arabicPeriod"/>
              <a:tabLst>
                <a:tab pos="292100" algn="l"/>
              </a:tabLst>
            </a:pPr>
            <a:r>
              <a:rPr lang="en-US" sz="1800" spc="-10" dirty="0">
                <a:effectLst/>
                <a:latin typeface="Cambria" panose="02040503050406030204" pitchFamily="18" charset="0"/>
                <a:ea typeface="Cambria" panose="02040503050406030204" pitchFamily="18" charset="0"/>
                <a:cs typeface="Cambria" panose="02040503050406030204" pitchFamily="18" charset="0"/>
              </a:rPr>
              <a:t>Flood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10" dirty="0">
                <a:effectLst/>
                <a:latin typeface="Cambria" panose="02040503050406030204" pitchFamily="18" charset="0"/>
                <a:ea typeface="Cambria" panose="02040503050406030204" pitchFamily="18" charset="0"/>
                <a:cs typeface="Cambria" panose="02040503050406030204" pitchFamily="18" charset="0"/>
              </a:rPr>
              <a:t>and</a:t>
            </a:r>
            <a:r>
              <a:rPr lang="en-US" sz="1800" spc="-75" dirty="0">
                <a:effectLst/>
                <a:latin typeface="Cambria" panose="02040503050406030204" pitchFamily="18" charset="0"/>
                <a:ea typeface="Cambria" panose="02040503050406030204" pitchFamily="18" charset="0"/>
                <a:cs typeface="Cambria" panose="02040503050406030204" pitchFamily="18" charset="0"/>
              </a:rPr>
              <a:t> </a:t>
            </a:r>
            <a:r>
              <a:rPr lang="en-US" sz="1800" spc="-10" dirty="0">
                <a:effectLst/>
                <a:latin typeface="Cambria" panose="02040503050406030204" pitchFamily="18" charset="0"/>
                <a:ea typeface="Cambria" panose="02040503050406030204" pitchFamily="18" charset="0"/>
                <a:cs typeface="Cambria" panose="02040503050406030204" pitchFamily="18" charset="0"/>
              </a:rPr>
              <a:t>fire</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10" dirty="0">
                <a:effectLst/>
                <a:latin typeface="Cambria" panose="02040503050406030204" pitchFamily="18" charset="0"/>
                <a:ea typeface="Cambria" panose="02040503050406030204" pitchFamily="18" charset="0"/>
                <a:cs typeface="Cambria" panose="02040503050406030204" pitchFamily="18" charset="0"/>
              </a:rPr>
              <a:t>control</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10" dirty="0">
                <a:effectLst/>
                <a:latin typeface="Cambria" panose="02040503050406030204" pitchFamily="18" charset="0"/>
                <a:ea typeface="Cambria" panose="02040503050406030204" pitchFamily="18" charset="0"/>
                <a:cs typeface="Cambria" panose="02040503050406030204" pitchFamily="18" charset="0"/>
              </a:rPr>
              <a:t>and</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many</a:t>
            </a:r>
            <a:r>
              <a:rPr lang="en-US" sz="1800" spc="-7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other</a:t>
            </a:r>
            <a:r>
              <a:rPr lang="en-US" sz="1800" spc="-65"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environmental applications</a:t>
            </a:r>
            <a:r>
              <a:rPr lang="en-US" sz="1800" spc="-32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Space</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image</a:t>
            </a:r>
            <a:r>
              <a:rPr lang="en-US" sz="1800" spc="50" dirty="0">
                <a:effectLst/>
                <a:latin typeface="Cambria" panose="02040503050406030204" pitchFamily="18" charset="0"/>
                <a:ea typeface="Cambria" panose="02040503050406030204" pitchFamily="18" charset="0"/>
                <a:cs typeface="Cambria" panose="02040503050406030204" pitchFamily="18" charset="0"/>
              </a:rPr>
              <a:t> </a:t>
            </a:r>
            <a:r>
              <a:rPr lang="en-US" sz="1800" spc="-5" dirty="0">
                <a:effectLst/>
                <a:latin typeface="Cambria" panose="02040503050406030204" pitchFamily="18" charset="0"/>
                <a:ea typeface="Cambria" panose="02040503050406030204" pitchFamily="18" charset="0"/>
                <a:cs typeface="Cambria" panose="02040503050406030204" pitchFamily="18" charset="0"/>
              </a:rPr>
              <a:t>applications include:</a:t>
            </a:r>
          </a:p>
          <a:p>
            <a:pPr marL="342900" lvl="0" indent="-342900">
              <a:spcBef>
                <a:spcPts val="50"/>
              </a:spcBef>
              <a:spcAft>
                <a:spcPts val="0"/>
              </a:spcAft>
              <a:buClr>
                <a:srgbClr val="001F5F"/>
              </a:buClr>
              <a:buSzPts val="1400"/>
              <a:buFont typeface="Cambria" panose="02040503050406030204" pitchFamily="18" charset="0"/>
              <a:buAutoNum type="arabicPeriod"/>
              <a:tabLst>
                <a:tab pos="292100" algn="l"/>
              </a:tabLst>
            </a:pPr>
            <a:endParaRPr lang="en-US" sz="1800" spc="-5" dirty="0">
              <a:effectLst/>
              <a:latin typeface="Cambria" panose="02040503050406030204" pitchFamily="18" charset="0"/>
              <a:ea typeface="Cambria" panose="02040503050406030204" pitchFamily="18" charset="0"/>
              <a:cs typeface="Cambria" panose="02040503050406030204" pitchFamily="18" charset="0"/>
            </a:endParaRPr>
          </a:p>
          <a:p>
            <a:endParaRPr lang="en-IN" dirty="0"/>
          </a:p>
        </p:txBody>
      </p:sp>
      <p:sp>
        <p:nvSpPr>
          <p:cNvPr id="5" name="Slide Number Placeholder 4">
            <a:extLst>
              <a:ext uri="{FF2B5EF4-FFF2-40B4-BE49-F238E27FC236}">
                <a16:creationId xmlns:a16="http://schemas.microsoft.com/office/drawing/2014/main" id="{35E08D2B-4874-C0D2-853C-25303C2C9C2D}"/>
              </a:ext>
            </a:extLst>
          </p:cNvPr>
          <p:cNvSpPr>
            <a:spLocks noGrp="1"/>
          </p:cNvSpPr>
          <p:nvPr>
            <p:ph type="sldNum" sz="quarter" idx="12"/>
          </p:nvPr>
        </p:nvSpPr>
        <p:spPr/>
        <p:txBody>
          <a:bodyPr/>
          <a:lstStyle/>
          <a:p>
            <a:pPr marL="38100"/>
            <a:fld id="{81D60167-4931-47E6-BA6A-407CBD079E47}" type="slidenum">
              <a:rPr lang="en-IN" smtClean="0"/>
              <a:pPr marL="38100"/>
              <a:t>9</a:t>
            </a:fld>
            <a:endParaRPr lang="en-IN" dirty="0"/>
          </a:p>
        </p:txBody>
      </p:sp>
    </p:spTree>
    <p:extLst>
      <p:ext uri="{BB962C8B-B14F-4D97-AF65-F5344CB8AC3E}">
        <p14:creationId xmlns:p14="http://schemas.microsoft.com/office/powerpoint/2010/main" val="2815133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570</TotalTime>
  <Words>4681</Words>
  <Application>Microsoft Office PowerPoint</Application>
  <PresentationFormat>Widescreen</PresentationFormat>
  <Paragraphs>571</Paragraphs>
  <Slides>78</Slides>
  <Notes>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3" baseType="lpstr">
      <vt:lpstr>Arial</vt:lpstr>
      <vt:lpstr>Arial</vt:lpstr>
      <vt:lpstr>Arial MT</vt:lpstr>
      <vt:lpstr>Arial Rounded MT Bold</vt:lpstr>
      <vt:lpstr>Calibri</vt:lpstr>
      <vt:lpstr>Calibri Light</vt:lpstr>
      <vt:lpstr>Cambria</vt:lpstr>
      <vt:lpstr>Microsoft Sans Serif</vt:lpstr>
      <vt:lpstr>Roboto</vt:lpstr>
      <vt:lpstr>Tahoma</vt:lpstr>
      <vt:lpstr>Times New Roman</vt:lpstr>
      <vt:lpstr>Verdana</vt:lpstr>
      <vt:lpstr>Wingdings</vt:lpstr>
      <vt:lpstr>Office Theme</vt:lpstr>
      <vt:lpstr>Equation</vt:lpstr>
      <vt:lpstr>PowerPoint Presentation</vt:lpstr>
      <vt:lpstr>Unit I – Contents</vt:lpstr>
      <vt:lpstr>Basics</vt:lpstr>
      <vt:lpstr>PowerPoint Presentation</vt:lpstr>
      <vt:lpstr>Image basics</vt:lpstr>
      <vt:lpstr>Types of Images</vt:lpstr>
      <vt:lpstr>Introduction</vt:lpstr>
      <vt:lpstr>Image file formats</vt:lpstr>
      <vt:lpstr>DIP Applications</vt:lpstr>
      <vt:lpstr>PowerPoint Presentation</vt:lpstr>
      <vt:lpstr>PowerPoint Presentation</vt:lpstr>
      <vt:lpstr>History of Digital Image Processing</vt:lpstr>
      <vt:lpstr>History of DIP (cont…)</vt:lpstr>
      <vt:lpstr>History of DIP (cont…)</vt:lpstr>
      <vt:lpstr>Computer era</vt:lpstr>
      <vt:lpstr>History of DIP (cont…)</vt:lpstr>
      <vt:lpstr>PowerPoint Presentation</vt:lpstr>
      <vt:lpstr>PowerPoint Presentation</vt:lpstr>
      <vt:lpstr>PowerPoint Presentation</vt:lpstr>
      <vt:lpstr>PowerPoint Presentation</vt:lpstr>
      <vt:lpstr>Elements in Image Processing System</vt:lpstr>
      <vt:lpstr>Elements in Image Processing System</vt:lpstr>
      <vt:lpstr>Elements in Image Processing System</vt:lpstr>
      <vt:lpstr>Elements in Image Processing System</vt:lpstr>
      <vt:lpstr>Elements in Image Processing System</vt:lpstr>
      <vt:lpstr>Elements in Image Processing System</vt:lpstr>
      <vt:lpstr>Elements in Image Processing System</vt:lpstr>
      <vt:lpstr>Elements in Image Processing System</vt:lpstr>
      <vt:lpstr>Elements in Image Processing System</vt:lpstr>
      <vt:lpstr>Elements in Image Processing System</vt:lpstr>
      <vt:lpstr>PowerPoint Presentation</vt:lpstr>
      <vt:lpstr>PowerPoint Presentation</vt:lpstr>
      <vt:lpstr>PowerPoint Presentation</vt:lpstr>
      <vt:lpstr>Fundamental steps</vt:lpstr>
      <vt:lpstr>Fundamental steps</vt:lpstr>
      <vt:lpstr>PowerPoint Presentation</vt:lpstr>
      <vt:lpstr>PowerPoint Presentation</vt:lpstr>
      <vt:lpstr>Image Sensing and Acquisition</vt:lpstr>
      <vt:lpstr>PowerPoint Presentation</vt:lpstr>
      <vt:lpstr>Image Acquisition Using Sensor Strips( Line sensor)</vt:lpstr>
      <vt:lpstr>Image Acquisition Using Sensor Arrays</vt:lpstr>
      <vt:lpstr>A  Simple Image Formation Model</vt:lpstr>
      <vt:lpstr>PowerPoint Presentation</vt:lpstr>
      <vt:lpstr>PowerPoint Presentation</vt:lpstr>
      <vt:lpstr>PowerPoint Presentation</vt:lpstr>
      <vt:lpstr>PowerPoint Presentation</vt:lpstr>
      <vt:lpstr>PowerPoint Presentation</vt:lpstr>
      <vt:lpstr>Pixels!</vt:lpstr>
      <vt:lpstr>IMAGE SAMPLING  AND  QUANTIZATION</vt:lpstr>
      <vt:lpstr>Image sampling and quantization</vt:lpstr>
      <vt:lpstr>How does the computer digitize the continuous image?</vt:lpstr>
      <vt:lpstr>How does the computer digitize the  continuous image?</vt:lpstr>
      <vt:lpstr>How does the computer digitize the  continuous image?</vt:lpstr>
      <vt:lpstr>PowerPoint Presentation</vt:lpstr>
      <vt:lpstr>Elements of visual perception-Structure of Eye</vt:lpstr>
      <vt:lpstr>PowerPoint Presentation</vt:lpstr>
      <vt:lpstr>PowerPoint Presentation</vt:lpstr>
      <vt:lpstr>Density of rods and cones</vt:lpstr>
      <vt:lpstr>Image formation of eye</vt:lpstr>
      <vt:lpstr>Brightness adaption and Discrimination</vt:lpstr>
      <vt:lpstr>Characterise the brightness discrimination</vt:lpstr>
      <vt:lpstr>Weber ratio as function of intensity</vt:lpstr>
      <vt:lpstr>Mach band effect</vt:lpstr>
      <vt:lpstr>PowerPoint Presentation</vt:lpstr>
      <vt:lpstr>Intensity and spatial Resolution</vt:lpstr>
      <vt:lpstr>PowerPoint Presentation</vt:lpstr>
      <vt:lpstr>PowerPoint Presentation</vt:lpstr>
      <vt:lpstr>Colour Models</vt:lpstr>
      <vt:lpstr>PowerPoint Presentation</vt:lpstr>
      <vt:lpstr>Colour models</vt:lpstr>
      <vt:lpstr>RGB Model</vt:lpstr>
      <vt:lpstr>PowerPoint Presentation</vt:lpstr>
      <vt:lpstr>CMY Model</vt:lpstr>
      <vt:lpstr>PowerPoint Presentation</vt:lpstr>
      <vt:lpstr>HIS Model</vt:lpstr>
      <vt:lpstr>Conversion RGB to HSI </vt:lpstr>
      <vt:lpstr>CMYK model</vt:lpstr>
      <vt:lpstr>CMYK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Diwakar Yagyasen</dc:creator>
  <cp:keywords>DIP Introduction &amp; Fundamentals</cp:keywords>
  <cp:lastModifiedBy>Subhash Chandra N</cp:lastModifiedBy>
  <cp:revision>89</cp:revision>
  <cp:lastPrinted>2023-08-16T09:48:09Z</cp:lastPrinted>
  <dcterms:created xsi:type="dcterms:W3CDTF">2022-07-23T05:58:15Z</dcterms:created>
  <dcterms:modified xsi:type="dcterms:W3CDTF">2023-09-15T04:07:45Z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2010-11-10T00:00:00Z</vt:filetime>
  </property>
  <property fmtid="{D5CDD505-2E9C-101B-9397-08002B2CF9AE}" pid="3" name="Creator">
    <vt:lpwstr>Microsoft® Office PowerPoint® 2007</vt:lpwstr>
  </property>
  <property fmtid="{D5CDD505-2E9C-101B-9397-08002B2CF9AE}" pid="4" name="LastSaved">
    <vt:filetime>2022-07-23T00:00:00Z</vt:filetime>
  </property>
</Properties>
</file>